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embeddedFontLst>
    <p:embeddedFont>
      <p:font typeface="Maven Pro"/>
      <p:regular r:id="rId31"/>
      <p:bold r:id="rId32"/>
    </p:embeddedFont>
    <p:embeddedFont>
      <p:font typeface="Quicksand"/>
      <p:regular r:id="rId33"/>
      <p:bold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EEZwwxWY6qFEkNaa9eUygKgS+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avenPr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Quicksand-regular.fntdata"/><Relationship Id="rId10" Type="http://schemas.openxmlformats.org/officeDocument/2006/relationships/slide" Target="slides/slide6.xml"/><Relationship Id="rId32" Type="http://schemas.openxmlformats.org/officeDocument/2006/relationships/font" Target="fonts/MavenPro-bold.fntdata"/><Relationship Id="rId13" Type="http://schemas.openxmlformats.org/officeDocument/2006/relationships/slide" Target="slides/slide9.xml"/><Relationship Id="rId35" Type="http://schemas.openxmlformats.org/officeDocument/2006/relationships/font" Target="fonts/CenturyGothic-regular.fntdata"/><Relationship Id="rId12" Type="http://schemas.openxmlformats.org/officeDocument/2006/relationships/slide" Target="slides/slide8.xml"/><Relationship Id="rId34" Type="http://schemas.openxmlformats.org/officeDocument/2006/relationships/font" Target="fonts/Quicksand-bold.fntdata"/><Relationship Id="rId15" Type="http://schemas.openxmlformats.org/officeDocument/2006/relationships/slide" Target="slides/slide11.xml"/><Relationship Id="rId37" Type="http://schemas.openxmlformats.org/officeDocument/2006/relationships/font" Target="fonts/CenturyGothic-italic.fntdata"/><Relationship Id="rId14" Type="http://schemas.openxmlformats.org/officeDocument/2006/relationships/slide" Target="slides/slide10.xml"/><Relationship Id="rId36" Type="http://schemas.openxmlformats.org/officeDocument/2006/relationships/font" Target="fonts/CenturyGothic-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CenturyGothic-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f065d1519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
        <p:nvSpPr>
          <p:cNvPr id="163" name="Google Shape;163;g1f065d15195_0_6: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f019bd6f4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1f019bd6f4a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832f67c40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b832f67c40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b94d8617e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g2b94d8617e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28ec152d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1128ec152d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Nicolette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28ec152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1128ec152d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Michelle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Michelle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Michelle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Michelle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88e4332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b88e4332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Michelle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7" name="Google Shape;47;p3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8" name="Google Shape;48;p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9" name="Google Shape;4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3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2" name="Google Shape;52;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3" name="Shape 53"/>
        <p:cNvGrpSpPr/>
        <p:nvPr/>
      </p:nvGrpSpPr>
      <p:grpSpPr>
        <a:xfrm>
          <a:off x="0" y="0"/>
          <a:ext cx="0" cy="0"/>
          <a:chOff x="0" y="0"/>
          <a:chExt cx="0" cy="0"/>
        </a:xfrm>
      </p:grpSpPr>
      <p:sp>
        <p:nvSpPr>
          <p:cNvPr id="54" name="Google Shape;54;p3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5" name="Google Shape;55;p3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6" name="Google Shape;5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27"/>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Maven Pro"/>
                <a:ea typeface="Maven Pro"/>
                <a:cs typeface="Maven Pro"/>
                <a:sym typeface="Maven Pro"/>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g1f065d15195_0_75"/>
          <p:cNvSpPr txBox="1"/>
          <p:nvPr>
            <p:ph type="title"/>
          </p:nvPr>
        </p:nvSpPr>
        <p:spPr>
          <a:xfrm>
            <a:off x="838200" y="57150"/>
            <a:ext cx="7620000" cy="1047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g1f065d15195_0_75"/>
          <p:cNvSpPr txBox="1"/>
          <p:nvPr>
            <p:ph idx="1" type="body"/>
          </p:nvPr>
        </p:nvSpPr>
        <p:spPr>
          <a:xfrm>
            <a:off x="838200" y="1276350"/>
            <a:ext cx="3733800" cy="3352800"/>
          </a:xfrm>
          <a:prstGeom prst="rect">
            <a:avLst/>
          </a:prstGeom>
          <a:noFill/>
          <a:ln>
            <a:noFill/>
          </a:ln>
        </p:spPr>
        <p:txBody>
          <a:bodyPr anchorCtr="0" anchor="t" bIns="45700" lIns="91425" spcFirstLastPara="1" rIns="91425" wrap="square" tIns="45700">
            <a:normAutofit/>
          </a:bodyPr>
          <a:lstStyle>
            <a:lvl1pPr indent="-342900" lvl="0" marL="457200" algn="l">
              <a:lnSpc>
                <a:spcPct val="95000"/>
              </a:lnSpc>
              <a:spcBef>
                <a:spcPts val="1400"/>
              </a:spcBef>
              <a:spcAft>
                <a:spcPts val="0"/>
              </a:spcAft>
              <a:buClr>
                <a:schemeClr val="dk1"/>
              </a:buClr>
              <a:buSzPts val="1800"/>
              <a:buChar char="●"/>
              <a:defRPr sz="1800"/>
            </a:lvl1pPr>
            <a:lvl2pPr indent="-323850" lvl="1" marL="914400" algn="l">
              <a:lnSpc>
                <a:spcPct val="95000"/>
              </a:lnSpc>
              <a:spcBef>
                <a:spcPts val="1600"/>
              </a:spcBef>
              <a:spcAft>
                <a:spcPts val="0"/>
              </a:spcAft>
              <a:buClr>
                <a:schemeClr val="dk1"/>
              </a:buClr>
              <a:buSzPts val="1500"/>
              <a:buChar char="○"/>
              <a:defRPr sz="1500"/>
            </a:lvl2pPr>
            <a:lvl3pPr indent="-317500" lvl="2" marL="1371600" algn="l">
              <a:lnSpc>
                <a:spcPct val="95000"/>
              </a:lnSpc>
              <a:spcBef>
                <a:spcPts val="1600"/>
              </a:spcBef>
              <a:spcAft>
                <a:spcPts val="0"/>
              </a:spcAft>
              <a:buClr>
                <a:schemeClr val="dk1"/>
              </a:buClr>
              <a:buSzPts val="1400"/>
              <a:buChar char="■"/>
              <a:defRPr sz="1400"/>
            </a:lvl3pPr>
            <a:lvl4pPr indent="-317500" lvl="3" marL="1828800" algn="l">
              <a:lnSpc>
                <a:spcPct val="95000"/>
              </a:lnSpc>
              <a:spcBef>
                <a:spcPts val="1600"/>
              </a:spcBef>
              <a:spcAft>
                <a:spcPts val="0"/>
              </a:spcAft>
              <a:buClr>
                <a:schemeClr val="dk1"/>
              </a:buClr>
              <a:buSzPts val="1400"/>
              <a:buChar char="●"/>
              <a:defRPr sz="1400"/>
            </a:lvl4pPr>
            <a:lvl5pPr indent="-317500" lvl="4" marL="2286000" algn="l">
              <a:lnSpc>
                <a:spcPct val="95000"/>
              </a:lnSpc>
              <a:spcBef>
                <a:spcPts val="1600"/>
              </a:spcBef>
              <a:spcAft>
                <a:spcPts val="0"/>
              </a:spcAft>
              <a:buClr>
                <a:schemeClr val="dk1"/>
              </a:buClr>
              <a:buSzPts val="1400"/>
              <a:buChar char="○"/>
              <a:defRPr sz="1400"/>
            </a:lvl5pPr>
            <a:lvl6pPr indent="-228600" lvl="5" marL="2743200" algn="l">
              <a:lnSpc>
                <a:spcPct val="95000"/>
              </a:lnSpc>
              <a:spcBef>
                <a:spcPts val="1600"/>
              </a:spcBef>
              <a:spcAft>
                <a:spcPts val="0"/>
              </a:spcAft>
              <a:buClr>
                <a:schemeClr val="dk1"/>
              </a:buClr>
              <a:buSzPts val="1200"/>
              <a:buNone/>
              <a:defRPr sz="1400"/>
            </a:lvl6pPr>
            <a:lvl7pPr indent="-304800" lvl="6" marL="3200400" algn="l">
              <a:lnSpc>
                <a:spcPct val="95000"/>
              </a:lnSpc>
              <a:spcBef>
                <a:spcPts val="1600"/>
              </a:spcBef>
              <a:spcAft>
                <a:spcPts val="0"/>
              </a:spcAft>
              <a:buClr>
                <a:schemeClr val="dk1"/>
              </a:buClr>
              <a:buSzPts val="1200"/>
              <a:buChar char="●"/>
              <a:defRPr sz="1400"/>
            </a:lvl7pPr>
            <a:lvl8pPr indent="-304800" lvl="7" marL="3657600" algn="l">
              <a:lnSpc>
                <a:spcPct val="95000"/>
              </a:lnSpc>
              <a:spcBef>
                <a:spcPts val="1600"/>
              </a:spcBef>
              <a:spcAft>
                <a:spcPts val="0"/>
              </a:spcAft>
              <a:buClr>
                <a:schemeClr val="dk1"/>
              </a:buClr>
              <a:buSzPts val="1200"/>
              <a:buChar char="○"/>
              <a:defRPr sz="1400"/>
            </a:lvl8pPr>
            <a:lvl9pPr indent="-304800" lvl="8" marL="4114800" algn="l">
              <a:lnSpc>
                <a:spcPct val="95000"/>
              </a:lnSpc>
              <a:spcBef>
                <a:spcPts val="1600"/>
              </a:spcBef>
              <a:spcAft>
                <a:spcPts val="1600"/>
              </a:spcAft>
              <a:buClr>
                <a:schemeClr val="dk1"/>
              </a:buClr>
              <a:buSzPts val="1200"/>
              <a:buChar char="■"/>
              <a:defRPr sz="1400"/>
            </a:lvl9pPr>
          </a:lstStyle>
          <a:p/>
        </p:txBody>
      </p:sp>
      <p:sp>
        <p:nvSpPr>
          <p:cNvPr id="25" name="Google Shape;25;g1f065d15195_0_75"/>
          <p:cNvSpPr txBox="1"/>
          <p:nvPr>
            <p:ph idx="2" type="body"/>
          </p:nvPr>
        </p:nvSpPr>
        <p:spPr>
          <a:xfrm>
            <a:off x="4724400" y="1276350"/>
            <a:ext cx="3733800" cy="3352800"/>
          </a:xfrm>
          <a:prstGeom prst="rect">
            <a:avLst/>
          </a:prstGeom>
          <a:noFill/>
          <a:ln>
            <a:noFill/>
          </a:ln>
        </p:spPr>
        <p:txBody>
          <a:bodyPr anchorCtr="0" anchor="t" bIns="45700" lIns="91425" spcFirstLastPara="1" rIns="91425" wrap="square" tIns="45700">
            <a:normAutofit/>
          </a:bodyPr>
          <a:lstStyle>
            <a:lvl1pPr indent="-342900" lvl="0" marL="457200" algn="l">
              <a:lnSpc>
                <a:spcPct val="95000"/>
              </a:lnSpc>
              <a:spcBef>
                <a:spcPts val="1400"/>
              </a:spcBef>
              <a:spcAft>
                <a:spcPts val="0"/>
              </a:spcAft>
              <a:buClr>
                <a:schemeClr val="dk1"/>
              </a:buClr>
              <a:buSzPts val="1800"/>
              <a:buChar char="●"/>
              <a:defRPr sz="1800"/>
            </a:lvl1pPr>
            <a:lvl2pPr indent="-323850" lvl="1" marL="914400" algn="l">
              <a:lnSpc>
                <a:spcPct val="95000"/>
              </a:lnSpc>
              <a:spcBef>
                <a:spcPts val="1600"/>
              </a:spcBef>
              <a:spcAft>
                <a:spcPts val="0"/>
              </a:spcAft>
              <a:buClr>
                <a:schemeClr val="dk1"/>
              </a:buClr>
              <a:buSzPts val="1500"/>
              <a:buChar char="○"/>
              <a:defRPr sz="1500"/>
            </a:lvl2pPr>
            <a:lvl3pPr indent="-317500" lvl="2" marL="1371600" algn="l">
              <a:lnSpc>
                <a:spcPct val="95000"/>
              </a:lnSpc>
              <a:spcBef>
                <a:spcPts val="1600"/>
              </a:spcBef>
              <a:spcAft>
                <a:spcPts val="0"/>
              </a:spcAft>
              <a:buClr>
                <a:schemeClr val="dk1"/>
              </a:buClr>
              <a:buSzPts val="1400"/>
              <a:buChar char="■"/>
              <a:defRPr sz="1400"/>
            </a:lvl3pPr>
            <a:lvl4pPr indent="-317500" lvl="3" marL="1828800" algn="l">
              <a:lnSpc>
                <a:spcPct val="95000"/>
              </a:lnSpc>
              <a:spcBef>
                <a:spcPts val="1600"/>
              </a:spcBef>
              <a:spcAft>
                <a:spcPts val="0"/>
              </a:spcAft>
              <a:buClr>
                <a:schemeClr val="dk1"/>
              </a:buClr>
              <a:buSzPts val="1400"/>
              <a:buChar char="●"/>
              <a:defRPr sz="1400"/>
            </a:lvl4pPr>
            <a:lvl5pPr indent="-317500" lvl="4" marL="2286000" algn="l">
              <a:lnSpc>
                <a:spcPct val="95000"/>
              </a:lnSpc>
              <a:spcBef>
                <a:spcPts val="1600"/>
              </a:spcBef>
              <a:spcAft>
                <a:spcPts val="0"/>
              </a:spcAft>
              <a:buClr>
                <a:schemeClr val="dk1"/>
              </a:buClr>
              <a:buSzPts val="1400"/>
              <a:buChar char="○"/>
              <a:defRPr sz="1400"/>
            </a:lvl5pPr>
            <a:lvl6pPr indent="-304800" lvl="5" marL="2743200" algn="l">
              <a:lnSpc>
                <a:spcPct val="95000"/>
              </a:lnSpc>
              <a:spcBef>
                <a:spcPts val="1600"/>
              </a:spcBef>
              <a:spcAft>
                <a:spcPts val="0"/>
              </a:spcAft>
              <a:buClr>
                <a:schemeClr val="dk1"/>
              </a:buClr>
              <a:buSzPts val="1200"/>
              <a:buChar char="■"/>
              <a:defRPr sz="1400"/>
            </a:lvl6pPr>
            <a:lvl7pPr indent="-304800" lvl="6" marL="3200400" algn="l">
              <a:lnSpc>
                <a:spcPct val="95000"/>
              </a:lnSpc>
              <a:spcBef>
                <a:spcPts val="1600"/>
              </a:spcBef>
              <a:spcAft>
                <a:spcPts val="0"/>
              </a:spcAft>
              <a:buClr>
                <a:schemeClr val="dk1"/>
              </a:buClr>
              <a:buSzPts val="1200"/>
              <a:buChar char="●"/>
              <a:defRPr sz="1400"/>
            </a:lvl7pPr>
            <a:lvl8pPr indent="-304800" lvl="7" marL="3657600" algn="l">
              <a:lnSpc>
                <a:spcPct val="95000"/>
              </a:lnSpc>
              <a:spcBef>
                <a:spcPts val="1600"/>
              </a:spcBef>
              <a:spcAft>
                <a:spcPts val="0"/>
              </a:spcAft>
              <a:buClr>
                <a:schemeClr val="dk1"/>
              </a:buClr>
              <a:buSzPts val="1200"/>
              <a:buChar char="○"/>
              <a:defRPr sz="1400"/>
            </a:lvl8pPr>
            <a:lvl9pPr indent="-304800" lvl="8" marL="4114800" algn="l">
              <a:lnSpc>
                <a:spcPct val="95000"/>
              </a:lnSpc>
              <a:spcBef>
                <a:spcPts val="1600"/>
              </a:spcBef>
              <a:spcAft>
                <a:spcPts val="1600"/>
              </a:spcAft>
              <a:buClr>
                <a:schemeClr val="dk1"/>
              </a:buClr>
              <a:buSzPts val="1200"/>
              <a:buChar char="■"/>
              <a:defRPr sz="1400"/>
            </a:lvl9pPr>
          </a:lstStyle>
          <a:p/>
        </p:txBody>
      </p:sp>
      <p:sp>
        <p:nvSpPr>
          <p:cNvPr id="26" name="Google Shape;26;g1f065d15195_0_75"/>
          <p:cNvSpPr txBox="1"/>
          <p:nvPr>
            <p:ph idx="10" type="dt"/>
          </p:nvPr>
        </p:nvSpPr>
        <p:spPr>
          <a:xfrm>
            <a:off x="838200" y="4800601"/>
            <a:ext cx="2057400" cy="240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7" name="Google Shape;27;g1f065d15195_0_75"/>
          <p:cNvSpPr txBox="1"/>
          <p:nvPr>
            <p:ph idx="11" type="ftr"/>
          </p:nvPr>
        </p:nvSpPr>
        <p:spPr>
          <a:xfrm>
            <a:off x="2931645" y="4800601"/>
            <a:ext cx="4663500" cy="2406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 name="Google Shape;28;g1f065d15195_0_75"/>
          <p:cNvSpPr txBox="1"/>
          <p:nvPr>
            <p:ph idx="12" type="sldNum"/>
          </p:nvPr>
        </p:nvSpPr>
        <p:spPr>
          <a:xfrm>
            <a:off x="7627346" y="4800601"/>
            <a:ext cx="831000" cy="240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2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 name="Google Shape;36;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sp>
        <p:nvSpPr>
          <p:cNvPr id="38" name="Google Shape;38;p3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9" name="Google Shape;39;p3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3" name="Google Shape;4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education.nsw.gov.au/policy-library/policyprocedures/pd-2006-0316/pd-2006-0316-01" TargetMode="Externa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education.nsw.gov.au/policy-library/policies/pd-2023-0480" TargetMode="External"/><Relationship Id="rId4" Type="http://schemas.openxmlformats.org/officeDocument/2006/relationships/hyperlink" Target="https://lugarno-p.schools.nsw.gov.au/note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nswcurriculumreform.nesa.nsw.edu.au/home/siteAreaContent/15b6d3f3-d5f5-4d5d-a99d-80f1541246d0" TargetMode="External"/><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b="0" l="0" r="0" t="0"/>
          <a:stretch/>
        </p:blipFill>
        <p:spPr>
          <a:xfrm>
            <a:off x="0" y="182275"/>
            <a:ext cx="9144000" cy="4869576"/>
          </a:xfrm>
          <a:prstGeom prst="rect">
            <a:avLst/>
          </a:prstGeom>
          <a:noFill/>
          <a:ln>
            <a:noFill/>
          </a:ln>
        </p:spPr>
      </p:pic>
      <p:sp>
        <p:nvSpPr>
          <p:cNvPr id="62" name="Google Shape;62;p1"/>
          <p:cNvSpPr txBox="1"/>
          <p:nvPr>
            <p:ph type="ctrTitle"/>
          </p:nvPr>
        </p:nvSpPr>
        <p:spPr>
          <a:xfrm>
            <a:off x="-878007" y="664298"/>
            <a:ext cx="6715200" cy="1014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4800">
                <a:solidFill>
                  <a:srgbClr val="92D050"/>
                </a:solidFill>
                <a:latin typeface="Quicksand"/>
                <a:ea typeface="Quicksand"/>
                <a:cs typeface="Quicksand"/>
                <a:sym typeface="Quicksand"/>
              </a:rPr>
              <a:t>Welcome to LPS</a:t>
            </a:r>
            <a:endParaRPr b="1" sz="4800">
              <a:solidFill>
                <a:srgbClr val="92D050"/>
              </a:solidFill>
              <a:latin typeface="Quicksand"/>
              <a:ea typeface="Quicksand"/>
              <a:cs typeface="Quicksand"/>
              <a:sym typeface="Quicksand"/>
            </a:endParaRPr>
          </a:p>
        </p:txBody>
      </p:sp>
      <p:sp>
        <p:nvSpPr>
          <p:cNvPr id="63" name="Google Shape;63;p1"/>
          <p:cNvSpPr txBox="1"/>
          <p:nvPr/>
        </p:nvSpPr>
        <p:spPr>
          <a:xfrm>
            <a:off x="1593658" y="0"/>
            <a:ext cx="2311200" cy="9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 sz="6000" u="none" cap="none" strike="noStrike">
                <a:solidFill>
                  <a:srgbClr val="FFE02E"/>
                </a:solidFill>
                <a:latin typeface="Maven Pro"/>
                <a:ea typeface="Maven Pro"/>
                <a:cs typeface="Maven Pro"/>
                <a:sym typeface="Maven Pro"/>
              </a:rPr>
              <a:t>2024</a:t>
            </a:r>
            <a:endParaRPr b="1" i="0" sz="6000" u="none" cap="none" strike="noStrike">
              <a:solidFill>
                <a:srgbClr val="FFE02E"/>
              </a:solidFill>
              <a:latin typeface="Maven Pro"/>
              <a:ea typeface="Maven Pro"/>
              <a:cs typeface="Maven Pro"/>
              <a:sym typeface="Maven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School Uniform</a:t>
            </a:r>
            <a:endParaRPr>
              <a:solidFill>
                <a:srgbClr val="095924"/>
              </a:solidFill>
              <a:latin typeface="Maven Pro"/>
              <a:ea typeface="Maven Pro"/>
              <a:cs typeface="Maven Pro"/>
              <a:sym typeface="Maven Pro"/>
            </a:endParaRPr>
          </a:p>
        </p:txBody>
      </p:sp>
      <p:sp>
        <p:nvSpPr>
          <p:cNvPr id="131" name="Google Shape;131;p9"/>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The Uniform shop is open on </a:t>
            </a:r>
            <a:r>
              <a:rPr lang="en" u="sng">
                <a:latin typeface="Quicksand"/>
                <a:ea typeface="Quicksand"/>
                <a:cs typeface="Quicksand"/>
                <a:sym typeface="Quicksand"/>
              </a:rPr>
              <a:t>Monday and Thursday</a:t>
            </a:r>
            <a:r>
              <a:rPr lang="en">
                <a:solidFill>
                  <a:srgbClr val="FFE02E"/>
                </a:solidFill>
                <a:latin typeface="Quicksand"/>
                <a:ea typeface="Quicksand"/>
                <a:cs typeface="Quicksand"/>
                <a:sym typeface="Quicksand"/>
              </a:rPr>
              <a:t> </a:t>
            </a:r>
            <a:r>
              <a:rPr lang="en">
                <a:latin typeface="Quicksand"/>
                <a:ea typeface="Quicksand"/>
                <a:cs typeface="Quicksand"/>
                <a:sym typeface="Quicksand"/>
              </a:rPr>
              <a:t>mornings from 8:30am to 9:30am</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Volunteers will fill orders and return to you via your child.</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Online orders through the app Qkr!</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Sports uniform on Tuesdays and Thursdays for K-2 students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Black school shoes every day except Tuesdays and Thursdays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A school hat should be worn every day</a:t>
            </a:r>
            <a:endParaRPr>
              <a:latin typeface="Quicksand"/>
              <a:ea typeface="Quicksand"/>
              <a:cs typeface="Quicksand"/>
              <a:sym typeface="Quicksand"/>
            </a:endParaRPr>
          </a:p>
        </p:txBody>
      </p:sp>
      <p:pic>
        <p:nvPicPr>
          <p:cNvPr id="132" name="Google Shape;132;p9"/>
          <p:cNvPicPr preferRelativeResize="0"/>
          <p:nvPr/>
        </p:nvPicPr>
        <p:blipFill rotWithShape="1">
          <a:blip r:embed="rId3">
            <a:alphaModFix/>
          </a:blip>
          <a:srcRect b="0" l="0" r="0" t="0"/>
          <a:stretch/>
        </p:blipFill>
        <p:spPr>
          <a:xfrm>
            <a:off x="7279100" y="3628000"/>
            <a:ext cx="1864899" cy="1515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Food</a:t>
            </a:r>
            <a:endParaRPr>
              <a:solidFill>
                <a:srgbClr val="095924"/>
              </a:solidFill>
              <a:latin typeface="Maven Pro"/>
              <a:ea typeface="Maven Pro"/>
              <a:cs typeface="Maven Pro"/>
              <a:sym typeface="Maven Pro"/>
            </a:endParaRPr>
          </a:p>
        </p:txBody>
      </p:sp>
      <p:sp>
        <p:nvSpPr>
          <p:cNvPr id="138" name="Google Shape;138;p10"/>
          <p:cNvSpPr txBox="1"/>
          <p:nvPr>
            <p:ph idx="1" type="body"/>
          </p:nvPr>
        </p:nvSpPr>
        <p:spPr>
          <a:xfrm>
            <a:off x="311700" y="943225"/>
            <a:ext cx="8520600" cy="3969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E02E"/>
              </a:buClr>
              <a:buSzPts val="1800"/>
              <a:buFont typeface="Maven Pro"/>
              <a:buChar char="●"/>
            </a:pPr>
            <a:r>
              <a:rPr b="1" lang="en">
                <a:latin typeface="Quicksand"/>
                <a:ea typeface="Quicksand"/>
                <a:cs typeface="Quicksand"/>
                <a:sym typeface="Quicksand"/>
              </a:rPr>
              <a:t>Crunch and Sip </a:t>
            </a:r>
            <a:r>
              <a:rPr lang="en">
                <a:latin typeface="Quicksand"/>
                <a:ea typeface="Quicksand"/>
                <a:cs typeface="Quicksand"/>
                <a:sym typeface="Quicksand"/>
              </a:rPr>
              <a:t>(time varies for each class) please provide cut up fruit or vegetables, and water</a:t>
            </a:r>
            <a:endParaRPr sz="1000">
              <a:latin typeface="Quicksand"/>
              <a:ea typeface="Quicksand"/>
              <a:cs typeface="Quicksand"/>
              <a:sym typeface="Quicksand"/>
            </a:endParaRPr>
          </a:p>
          <a:p>
            <a:pPr indent="-342900" lvl="0" marL="457200" rtl="0" algn="l">
              <a:lnSpc>
                <a:spcPct val="115000"/>
              </a:lnSpc>
              <a:spcBef>
                <a:spcPts val="1600"/>
              </a:spcBef>
              <a:spcAft>
                <a:spcPts val="0"/>
              </a:spcAft>
              <a:buClr>
                <a:srgbClr val="FFE02E"/>
              </a:buClr>
              <a:buSzPts val="1800"/>
              <a:buFont typeface="Maven Pro"/>
              <a:buChar char="●"/>
            </a:pPr>
            <a:r>
              <a:rPr b="1" lang="en">
                <a:latin typeface="Quicksand"/>
                <a:ea typeface="Quicksand"/>
                <a:cs typeface="Quicksand"/>
                <a:sym typeface="Quicksand"/>
              </a:rPr>
              <a:t>Recess and Lunch</a:t>
            </a:r>
            <a:r>
              <a:rPr lang="en">
                <a:latin typeface="Quicksand"/>
                <a:ea typeface="Quicksand"/>
                <a:cs typeface="Quicksand"/>
                <a:sym typeface="Quicksand"/>
              </a:rPr>
              <a:t> should be easy to open or unwrap. Try not to send packaged food or food that is wrapped too tightly in cling wrap that is hard for students to open independently.</a:t>
            </a:r>
            <a:endParaRPr sz="1000">
              <a:latin typeface="Quicksand"/>
              <a:ea typeface="Quicksand"/>
              <a:cs typeface="Quicksand"/>
              <a:sym typeface="Quicksand"/>
            </a:endParaRPr>
          </a:p>
          <a:p>
            <a:pPr indent="-342900" lvl="0" marL="457200" rtl="0" algn="l">
              <a:lnSpc>
                <a:spcPct val="115000"/>
              </a:lnSpc>
              <a:spcBef>
                <a:spcPts val="1600"/>
              </a:spcBef>
              <a:spcAft>
                <a:spcPts val="0"/>
              </a:spcAft>
              <a:buClr>
                <a:srgbClr val="FFE02E"/>
              </a:buClr>
              <a:buSzPts val="1800"/>
              <a:buFont typeface="Maven Pro"/>
              <a:buChar char="●"/>
            </a:pPr>
            <a:r>
              <a:rPr b="1" lang="en">
                <a:latin typeface="Quicksand"/>
                <a:ea typeface="Quicksand"/>
                <a:cs typeface="Quicksand"/>
                <a:sym typeface="Quicksand"/>
              </a:rPr>
              <a:t>Nut-Aware School</a:t>
            </a:r>
            <a:r>
              <a:rPr lang="en">
                <a:latin typeface="Quicksand"/>
                <a:ea typeface="Quicksand"/>
                <a:cs typeface="Quicksand"/>
                <a:sym typeface="Quicksand"/>
              </a:rPr>
              <a:t> Please be mindful that we have students who are allergic to nuts </a:t>
            </a:r>
            <a:endParaRPr>
              <a:latin typeface="Quicksand"/>
              <a:ea typeface="Quicksand"/>
              <a:cs typeface="Quicksand"/>
              <a:sym typeface="Quicksand"/>
            </a:endParaRPr>
          </a:p>
          <a:p>
            <a:pPr indent="-342900" lvl="0" marL="457200" rtl="0" algn="l">
              <a:lnSpc>
                <a:spcPct val="115000"/>
              </a:lnSpc>
              <a:spcBef>
                <a:spcPts val="1600"/>
              </a:spcBef>
              <a:spcAft>
                <a:spcPts val="0"/>
              </a:spcAft>
              <a:buClr>
                <a:srgbClr val="FFE02E"/>
              </a:buClr>
              <a:buSzPts val="1800"/>
              <a:buFont typeface="Maven Pro"/>
              <a:buChar char="●"/>
            </a:pPr>
            <a:r>
              <a:rPr b="1" lang="en">
                <a:latin typeface="Quicksand"/>
                <a:ea typeface="Quicksand"/>
                <a:cs typeface="Quicksand"/>
                <a:sym typeface="Quicksand"/>
              </a:rPr>
              <a:t>Birthday Treats</a:t>
            </a:r>
            <a:r>
              <a:rPr lang="en">
                <a:latin typeface="Quicksand"/>
                <a:ea typeface="Quicksand"/>
                <a:cs typeface="Quicksand"/>
                <a:sym typeface="Quicksand"/>
              </a:rPr>
              <a:t> Current guidelines discourage the sharing of birthday treats such as cupcakes with classmates; an alternative option is to purchase a class pack of ice blocks from our school canteen.</a:t>
            </a:r>
            <a:endParaRPr>
              <a:latin typeface="Quicksand"/>
              <a:ea typeface="Quicksand"/>
              <a:cs typeface="Quicksand"/>
              <a:sym typeface="Quicksand"/>
            </a:endParaRPr>
          </a:p>
        </p:txBody>
      </p:sp>
      <p:pic>
        <p:nvPicPr>
          <p:cNvPr id="139" name="Google Shape;139;p10"/>
          <p:cNvPicPr preferRelativeResize="0"/>
          <p:nvPr/>
        </p:nvPicPr>
        <p:blipFill rotWithShape="1">
          <a:blip r:embed="rId3">
            <a:alphaModFix/>
          </a:blip>
          <a:srcRect b="0" l="0" r="0" t="0"/>
          <a:stretch/>
        </p:blipFill>
        <p:spPr>
          <a:xfrm>
            <a:off x="7375450" y="-137725"/>
            <a:ext cx="1253351" cy="1155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School Canteen</a:t>
            </a:r>
            <a:endParaRPr>
              <a:solidFill>
                <a:srgbClr val="095924"/>
              </a:solidFill>
              <a:latin typeface="Maven Pro"/>
              <a:ea typeface="Maven Pro"/>
              <a:cs typeface="Maven Pro"/>
              <a:sym typeface="Maven Pro"/>
            </a:endParaRPr>
          </a:p>
        </p:txBody>
      </p:sp>
      <p:sp>
        <p:nvSpPr>
          <p:cNvPr id="145" name="Google Shape;145;p11"/>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Open Monday, Wednesday and Friday (Closed Tuesdays and Thursdays)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Run by volunteers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See Sharon in canteen if you would like to volunteer</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Lunch orders to be made online (through Qkr!) </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Alternates between Summer and Winter menus </a:t>
            </a:r>
            <a:endParaRPr>
              <a:latin typeface="Quicksand"/>
              <a:ea typeface="Quicksand"/>
              <a:cs typeface="Quicksand"/>
              <a:sym typeface="Quicksand"/>
            </a:endParaRPr>
          </a:p>
        </p:txBody>
      </p:sp>
      <p:pic>
        <p:nvPicPr>
          <p:cNvPr id="146" name="Google Shape;146;p11"/>
          <p:cNvPicPr preferRelativeResize="0"/>
          <p:nvPr/>
        </p:nvPicPr>
        <p:blipFill rotWithShape="1">
          <a:blip r:embed="rId3">
            <a:alphaModFix/>
          </a:blip>
          <a:srcRect b="0" l="0" r="0" t="0"/>
          <a:stretch/>
        </p:blipFill>
        <p:spPr>
          <a:xfrm>
            <a:off x="5921325" y="3227650"/>
            <a:ext cx="3222675" cy="1915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Student Wellbeing</a:t>
            </a:r>
            <a:endParaRPr>
              <a:solidFill>
                <a:srgbClr val="095924"/>
              </a:solidFill>
              <a:latin typeface="Maven Pro"/>
              <a:ea typeface="Maven Pro"/>
              <a:cs typeface="Maven Pro"/>
              <a:sym typeface="Maven Pro"/>
            </a:endParaRPr>
          </a:p>
        </p:txBody>
      </p:sp>
      <p:sp>
        <p:nvSpPr>
          <p:cNvPr id="152" name="Google Shape;152;p12"/>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a:latin typeface="Quicksand"/>
                <a:ea typeface="Quicksand"/>
                <a:cs typeface="Quicksand"/>
                <a:sym typeface="Quicksand"/>
              </a:rPr>
              <a:t>High Expectations</a:t>
            </a:r>
            <a:endParaRPr b="1">
              <a:latin typeface="Quicksand"/>
              <a:ea typeface="Quicksand"/>
              <a:cs typeface="Quicksand"/>
              <a:sym typeface="Quicksand"/>
            </a:endParaRPr>
          </a:p>
          <a:p>
            <a:pPr indent="-342900" lvl="0" marL="457200" rtl="0" algn="l">
              <a:lnSpc>
                <a:spcPct val="115000"/>
              </a:lnSpc>
              <a:spcBef>
                <a:spcPts val="1600"/>
              </a:spcBef>
              <a:spcAft>
                <a:spcPts val="0"/>
              </a:spcAft>
              <a:buClr>
                <a:srgbClr val="FFE02E"/>
              </a:buClr>
              <a:buSzPts val="1800"/>
              <a:buFont typeface="Quicksand"/>
              <a:buChar char="●"/>
            </a:pPr>
            <a:r>
              <a:rPr lang="en">
                <a:latin typeface="Quicksand"/>
                <a:ea typeface="Quicksand"/>
                <a:cs typeface="Quicksand"/>
                <a:sym typeface="Quicksand"/>
              </a:rPr>
              <a:t>Whole school approach to setting expectations for student behaviours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Teachers will give explicit lessons on the behaviours that are expected of students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Each week there will be a focus area for the whole school</a:t>
            </a:r>
            <a:endParaRPr>
              <a:latin typeface="Quicksand"/>
              <a:ea typeface="Quicksand"/>
              <a:cs typeface="Quicksand"/>
              <a:sym typeface="Quicksand"/>
            </a:endParaRPr>
          </a:p>
          <a:p>
            <a:pPr indent="0" lvl="0" marL="0" rtl="0" algn="l">
              <a:lnSpc>
                <a:spcPct val="115000"/>
              </a:lnSpc>
              <a:spcBef>
                <a:spcPts val="1600"/>
              </a:spcBef>
              <a:spcAft>
                <a:spcPts val="0"/>
              </a:spcAft>
              <a:buSzPts val="1800"/>
              <a:buNone/>
            </a:pPr>
            <a:r>
              <a:rPr lang="en">
                <a:latin typeface="Quicksand"/>
                <a:ea typeface="Quicksand"/>
                <a:cs typeface="Quicksand"/>
                <a:sym typeface="Quicksand"/>
              </a:rPr>
              <a:t>The expectations are:</a:t>
            </a:r>
            <a:endParaRPr>
              <a:latin typeface="Quicksand"/>
              <a:ea typeface="Quicksand"/>
              <a:cs typeface="Quicksand"/>
              <a:sym typeface="Quicksand"/>
            </a:endParaRPr>
          </a:p>
          <a:p>
            <a:pPr indent="-342900" lvl="0" marL="457200" rtl="0" algn="l">
              <a:lnSpc>
                <a:spcPct val="115000"/>
              </a:lnSpc>
              <a:spcBef>
                <a:spcPts val="1600"/>
              </a:spcBef>
              <a:spcAft>
                <a:spcPts val="0"/>
              </a:spcAft>
              <a:buClr>
                <a:srgbClr val="FFE02E"/>
              </a:buClr>
              <a:buSzPts val="1800"/>
              <a:buFont typeface="Quicksand"/>
              <a:buChar char="★"/>
            </a:pPr>
            <a:r>
              <a:rPr lang="en">
                <a:latin typeface="Quicksand"/>
                <a:ea typeface="Quicksand"/>
                <a:cs typeface="Quicksand"/>
                <a:sym typeface="Quicksand"/>
              </a:rPr>
              <a:t>Learn Always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Participate Safely</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Show Respect</a:t>
            </a:r>
            <a:endParaRPr>
              <a:latin typeface="Quicksand"/>
              <a:ea typeface="Quicksand"/>
              <a:cs typeface="Quicksand"/>
              <a:sym typeface="Quicksand"/>
            </a:endParaRPr>
          </a:p>
        </p:txBody>
      </p:sp>
      <p:pic>
        <p:nvPicPr>
          <p:cNvPr id="153" name="Google Shape;153;p12"/>
          <p:cNvPicPr preferRelativeResize="0"/>
          <p:nvPr/>
        </p:nvPicPr>
        <p:blipFill rotWithShape="1">
          <a:blip r:embed="rId3">
            <a:alphaModFix/>
          </a:blip>
          <a:srcRect b="0" l="0" r="0" t="0"/>
          <a:stretch/>
        </p:blipFill>
        <p:spPr>
          <a:xfrm>
            <a:off x="5466725" y="3173296"/>
            <a:ext cx="3365575" cy="1689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Student Wellbeing</a:t>
            </a:r>
            <a:endParaRPr>
              <a:solidFill>
                <a:srgbClr val="095924"/>
              </a:solidFill>
              <a:latin typeface="Maven Pro"/>
              <a:ea typeface="Maven Pro"/>
              <a:cs typeface="Maven Pro"/>
              <a:sym typeface="Maven Pro"/>
            </a:endParaRPr>
          </a:p>
        </p:txBody>
      </p:sp>
      <p:sp>
        <p:nvSpPr>
          <p:cNvPr id="159" name="Google Shape;159;p13"/>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E02E"/>
              </a:buClr>
              <a:buSzPts val="1800"/>
              <a:buFont typeface="Maven Pro"/>
              <a:buChar char="●"/>
            </a:pPr>
            <a:r>
              <a:rPr lang="en">
                <a:latin typeface="Quicksand"/>
                <a:ea typeface="Quicksand"/>
                <a:cs typeface="Quicksand"/>
                <a:sym typeface="Quicksand"/>
              </a:rPr>
              <a:t>Positive behaviour is rewarded by </a:t>
            </a:r>
            <a:r>
              <a:rPr b="1" lang="en">
                <a:latin typeface="Quicksand"/>
                <a:ea typeface="Quicksand"/>
                <a:cs typeface="Quicksand"/>
                <a:sym typeface="Quicksand"/>
              </a:rPr>
              <a:t>Blue, Yellow </a:t>
            </a:r>
            <a:r>
              <a:rPr lang="en">
                <a:latin typeface="Quicksand"/>
                <a:ea typeface="Quicksand"/>
                <a:cs typeface="Quicksand"/>
                <a:sym typeface="Quicksand"/>
              </a:rPr>
              <a:t>and</a:t>
            </a:r>
            <a:r>
              <a:rPr b="1" lang="en">
                <a:latin typeface="Quicksand"/>
                <a:ea typeface="Quicksand"/>
                <a:cs typeface="Quicksand"/>
                <a:sym typeface="Quicksand"/>
              </a:rPr>
              <a:t> Green Garnos </a:t>
            </a:r>
            <a:r>
              <a:rPr lang="en">
                <a:latin typeface="Quicksand"/>
                <a:ea typeface="Quicksand"/>
                <a:cs typeface="Quicksand"/>
                <a:sym typeface="Quicksand"/>
              </a:rPr>
              <a:t>that represent our school expectations of </a:t>
            </a:r>
            <a:r>
              <a:rPr i="1" lang="en">
                <a:latin typeface="Quicksand"/>
                <a:ea typeface="Quicksand"/>
                <a:cs typeface="Quicksand"/>
                <a:sym typeface="Quicksand"/>
              </a:rPr>
              <a:t>Learn Always, Participate Safely</a:t>
            </a:r>
            <a:r>
              <a:rPr lang="en">
                <a:latin typeface="Quicksand"/>
                <a:ea typeface="Quicksand"/>
                <a:cs typeface="Quicksand"/>
                <a:sym typeface="Quicksand"/>
              </a:rPr>
              <a:t> and </a:t>
            </a:r>
            <a:r>
              <a:rPr i="1" lang="en">
                <a:latin typeface="Quicksand"/>
                <a:ea typeface="Quicksand"/>
                <a:cs typeface="Quicksand"/>
                <a:sym typeface="Quicksand"/>
              </a:rPr>
              <a:t>Show Respect</a:t>
            </a:r>
            <a:endParaRPr>
              <a:latin typeface="Quicksand"/>
              <a:ea typeface="Quicksand"/>
              <a:cs typeface="Quicksand"/>
              <a:sym typeface="Quicksand"/>
            </a:endParaRPr>
          </a:p>
          <a:p>
            <a:pPr indent="-342900" lvl="0" marL="4572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10 </a:t>
            </a:r>
            <a:r>
              <a:rPr b="1" lang="en">
                <a:latin typeface="Quicksand"/>
                <a:ea typeface="Quicksand"/>
                <a:cs typeface="Quicksand"/>
                <a:sym typeface="Quicksand"/>
              </a:rPr>
              <a:t>Garnos </a:t>
            </a:r>
            <a:r>
              <a:rPr lang="en">
                <a:latin typeface="Quicksand"/>
                <a:ea typeface="Quicksand"/>
                <a:cs typeface="Quicksand"/>
                <a:sym typeface="Quicksand"/>
              </a:rPr>
              <a:t>=1 </a:t>
            </a:r>
            <a:r>
              <a:rPr b="1" lang="en">
                <a:latin typeface="Quicksand"/>
                <a:ea typeface="Quicksand"/>
                <a:cs typeface="Quicksand"/>
                <a:sym typeface="Quicksand"/>
              </a:rPr>
              <a:t>LPS Values Award </a:t>
            </a:r>
            <a:endParaRPr b="1">
              <a:latin typeface="Quicksand"/>
              <a:ea typeface="Quicksand"/>
              <a:cs typeface="Quicksand"/>
              <a:sym typeface="Quicksand"/>
            </a:endParaRPr>
          </a:p>
          <a:p>
            <a:pPr indent="-342900" lvl="0" marL="4572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5 </a:t>
            </a:r>
            <a:r>
              <a:rPr b="1" lang="en">
                <a:latin typeface="Quicksand"/>
                <a:ea typeface="Quicksand"/>
                <a:cs typeface="Quicksand"/>
                <a:sym typeface="Quicksand"/>
              </a:rPr>
              <a:t>LPS Values Awards </a:t>
            </a:r>
            <a:r>
              <a:rPr lang="en">
                <a:latin typeface="Quicksand"/>
                <a:ea typeface="Quicksand"/>
                <a:cs typeface="Quicksand"/>
                <a:sym typeface="Quicksand"/>
              </a:rPr>
              <a:t>=1 </a:t>
            </a:r>
            <a:r>
              <a:rPr b="1" lang="en">
                <a:latin typeface="Quicksand"/>
                <a:ea typeface="Quicksand"/>
                <a:cs typeface="Quicksand"/>
                <a:sym typeface="Quicksand"/>
              </a:rPr>
              <a:t>Principal’s Award </a:t>
            </a:r>
            <a:endParaRPr>
              <a:latin typeface="Quicksand"/>
              <a:ea typeface="Quicksand"/>
              <a:cs typeface="Quicksand"/>
              <a:sym typeface="Quicksand"/>
            </a:endParaRPr>
          </a:p>
          <a:p>
            <a:pPr indent="-342900" lvl="0" marL="4572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Every set of 3 </a:t>
            </a:r>
            <a:r>
              <a:rPr b="1" lang="en">
                <a:latin typeface="Quicksand"/>
                <a:ea typeface="Quicksand"/>
                <a:cs typeface="Quicksand"/>
                <a:sym typeface="Quicksand"/>
              </a:rPr>
              <a:t>Principal’s Awards </a:t>
            </a:r>
            <a:r>
              <a:rPr lang="en">
                <a:latin typeface="Quicksand"/>
                <a:ea typeface="Quicksand"/>
                <a:cs typeface="Quicksand"/>
                <a:sym typeface="Quicksand"/>
              </a:rPr>
              <a:t>=1 </a:t>
            </a:r>
            <a:r>
              <a:rPr b="1" lang="en">
                <a:latin typeface="Quicksand"/>
                <a:ea typeface="Quicksand"/>
                <a:cs typeface="Quicksand"/>
                <a:sym typeface="Quicksand"/>
              </a:rPr>
              <a:t>Book Award</a:t>
            </a:r>
            <a:endParaRPr b="1">
              <a:latin typeface="Quicksand"/>
              <a:ea typeface="Quicksand"/>
              <a:cs typeface="Quicksand"/>
              <a:sym typeface="Quicksand"/>
            </a:endParaRPr>
          </a:p>
          <a:p>
            <a:pPr indent="-342900" lvl="0" marL="4572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5 </a:t>
            </a:r>
            <a:r>
              <a:rPr b="1" lang="en">
                <a:latin typeface="Quicksand"/>
                <a:ea typeface="Quicksand"/>
                <a:cs typeface="Quicksand"/>
                <a:sym typeface="Quicksand"/>
              </a:rPr>
              <a:t>Principal’s Awards </a:t>
            </a:r>
            <a:r>
              <a:rPr lang="en">
                <a:latin typeface="Quicksand"/>
                <a:ea typeface="Quicksand"/>
                <a:cs typeface="Quicksand"/>
                <a:sym typeface="Quicksand"/>
              </a:rPr>
              <a:t>=1 </a:t>
            </a:r>
            <a:r>
              <a:rPr b="1" lang="en">
                <a:latin typeface="Quicksand"/>
                <a:ea typeface="Quicksand"/>
                <a:cs typeface="Quicksand"/>
                <a:sym typeface="Quicksand"/>
              </a:rPr>
              <a:t>Values Medallion</a:t>
            </a:r>
            <a:endParaRPr b="1">
              <a:latin typeface="Quicksand"/>
              <a:ea typeface="Quicksand"/>
              <a:cs typeface="Quicksand"/>
              <a:sym typeface="Quicksand"/>
            </a:endParaRPr>
          </a:p>
          <a:p>
            <a:pPr indent="-342900" lvl="0" marL="4572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10</a:t>
            </a:r>
            <a:r>
              <a:rPr b="1" lang="en">
                <a:latin typeface="Quicksand"/>
                <a:ea typeface="Quicksand"/>
                <a:cs typeface="Quicksand"/>
                <a:sym typeface="Quicksand"/>
              </a:rPr>
              <a:t> Principal’s Awards = </a:t>
            </a:r>
            <a:r>
              <a:rPr lang="en">
                <a:latin typeface="Quicksand"/>
                <a:ea typeface="Quicksand"/>
                <a:cs typeface="Quicksand"/>
                <a:sym typeface="Quicksand"/>
              </a:rPr>
              <a:t>1</a:t>
            </a:r>
            <a:r>
              <a:rPr b="1" lang="en">
                <a:latin typeface="Quicksand"/>
                <a:ea typeface="Quicksand"/>
                <a:cs typeface="Quicksand"/>
                <a:sym typeface="Quicksand"/>
              </a:rPr>
              <a:t> LPS Excellence Plaque</a:t>
            </a:r>
            <a:endParaRPr b="1">
              <a:latin typeface="Quicksand"/>
              <a:ea typeface="Quicksand"/>
              <a:cs typeface="Quicksand"/>
              <a:sym typeface="Quicksand"/>
            </a:endParaRPr>
          </a:p>
          <a:p>
            <a:pPr indent="-342900" lvl="0" marL="457200" rtl="0" algn="l">
              <a:lnSpc>
                <a:spcPct val="150000"/>
              </a:lnSpc>
              <a:spcBef>
                <a:spcPts val="0"/>
              </a:spcBef>
              <a:spcAft>
                <a:spcPts val="0"/>
              </a:spcAft>
              <a:buClr>
                <a:srgbClr val="FFE02E"/>
              </a:buClr>
              <a:buSzPts val="1800"/>
              <a:buFont typeface="Maven Pro"/>
              <a:buChar char="●"/>
            </a:pPr>
            <a:r>
              <a:rPr b="1" lang="en">
                <a:latin typeface="Quicksand"/>
                <a:ea typeface="Quicksand"/>
                <a:cs typeface="Quicksand"/>
                <a:sym typeface="Quicksand"/>
              </a:rPr>
              <a:t>Playground Garnos</a:t>
            </a:r>
            <a:r>
              <a:rPr lang="en">
                <a:latin typeface="Quicksand"/>
                <a:ea typeface="Quicksand"/>
                <a:cs typeface="Quicksand"/>
                <a:sym typeface="Quicksand"/>
              </a:rPr>
              <a:t> - Winning Sport House earns a reward</a:t>
            </a:r>
            <a:endParaRPr>
              <a:latin typeface="Quicksand"/>
              <a:ea typeface="Quicksand"/>
              <a:cs typeface="Quicksand"/>
              <a:sym typeface="Quicksand"/>
            </a:endParaRPr>
          </a:p>
          <a:p>
            <a:pPr indent="0" lvl="0" marL="0" rtl="0" algn="l">
              <a:lnSpc>
                <a:spcPct val="115000"/>
              </a:lnSpc>
              <a:spcBef>
                <a:spcPts val="1600"/>
              </a:spcBef>
              <a:spcAft>
                <a:spcPts val="1600"/>
              </a:spcAft>
              <a:buSzPts val="1800"/>
              <a:buNone/>
            </a:pPr>
            <a:r>
              <a:t/>
            </a:r>
            <a:endParaRPr>
              <a:latin typeface="Quicksand"/>
              <a:ea typeface="Quicksand"/>
              <a:cs typeface="Quicksand"/>
              <a:sym typeface="Quicksand"/>
            </a:endParaRPr>
          </a:p>
        </p:txBody>
      </p:sp>
      <p:pic>
        <p:nvPicPr>
          <p:cNvPr id="160" name="Google Shape;160;p13"/>
          <p:cNvPicPr preferRelativeResize="0"/>
          <p:nvPr/>
        </p:nvPicPr>
        <p:blipFill rotWithShape="1">
          <a:blip r:embed="rId3">
            <a:alphaModFix/>
          </a:blip>
          <a:srcRect b="0" l="0" r="0" t="0"/>
          <a:stretch/>
        </p:blipFill>
        <p:spPr>
          <a:xfrm>
            <a:off x="7216450" y="1813925"/>
            <a:ext cx="1523225" cy="1936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1f065d15195_0_6"/>
          <p:cNvSpPr txBox="1"/>
          <p:nvPr>
            <p:ph idx="1" type="body"/>
          </p:nvPr>
        </p:nvSpPr>
        <p:spPr>
          <a:xfrm>
            <a:off x="387900" y="1069200"/>
            <a:ext cx="5750400" cy="3045900"/>
          </a:xfrm>
          <a:prstGeom prst="rect">
            <a:avLst/>
          </a:prstGeom>
          <a:solidFill>
            <a:schemeClr val="lt1"/>
          </a:solidFill>
          <a:ln>
            <a:noFill/>
          </a:ln>
        </p:spPr>
        <p:txBody>
          <a:bodyPr anchorCtr="0" anchor="t" bIns="45700" lIns="91425" spcFirstLastPara="1" rIns="91425" wrap="square" tIns="45700">
            <a:noAutofit/>
          </a:bodyPr>
          <a:lstStyle/>
          <a:p>
            <a:pPr indent="-228600" lvl="0" marL="2286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School Core Values (LPS)</a:t>
            </a:r>
            <a:endParaRPr>
              <a:latin typeface="Quicksand"/>
              <a:ea typeface="Quicksand"/>
              <a:cs typeface="Quicksand"/>
              <a:sym typeface="Quicksand"/>
            </a:endParaRPr>
          </a:p>
          <a:p>
            <a:pPr indent="-228600" lvl="0" marL="2286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Student Expectations Matrix</a:t>
            </a:r>
            <a:r>
              <a:rPr b="1" lang="en">
                <a:latin typeface="Quicksand"/>
                <a:ea typeface="Quicksand"/>
                <a:cs typeface="Quicksand"/>
                <a:sym typeface="Quicksand"/>
              </a:rPr>
              <a:t> </a:t>
            </a:r>
            <a:endParaRPr b="1">
              <a:latin typeface="Quicksand"/>
              <a:ea typeface="Quicksand"/>
              <a:cs typeface="Quicksand"/>
              <a:sym typeface="Quicksand"/>
            </a:endParaRPr>
          </a:p>
          <a:p>
            <a:pPr indent="-228600" lvl="0" marL="2286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Specific lessons in class</a:t>
            </a:r>
            <a:endParaRPr>
              <a:latin typeface="Quicksand"/>
              <a:ea typeface="Quicksand"/>
              <a:cs typeface="Quicksand"/>
              <a:sym typeface="Quicksand"/>
            </a:endParaRPr>
          </a:p>
          <a:p>
            <a:pPr indent="-228600" lvl="0" marL="2286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Bounce Back - a resilience program</a:t>
            </a:r>
            <a:endParaRPr>
              <a:latin typeface="Quicksand"/>
              <a:ea typeface="Quicksand"/>
              <a:cs typeface="Quicksand"/>
              <a:sym typeface="Quicksand"/>
            </a:endParaRPr>
          </a:p>
          <a:p>
            <a:pPr indent="-228600" lvl="0" marL="2286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Anti Bullying  </a:t>
            </a:r>
            <a:endParaRPr>
              <a:latin typeface="Quicksand"/>
              <a:ea typeface="Quicksand"/>
              <a:cs typeface="Quicksand"/>
              <a:sym typeface="Quicksand"/>
            </a:endParaRPr>
          </a:p>
          <a:p>
            <a:pPr indent="-228600" lvl="0" marL="2286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Mindfulness</a:t>
            </a:r>
            <a:endParaRPr>
              <a:latin typeface="Quicksand"/>
              <a:ea typeface="Quicksand"/>
              <a:cs typeface="Quicksand"/>
              <a:sym typeface="Quicksand"/>
            </a:endParaRPr>
          </a:p>
        </p:txBody>
      </p:sp>
      <p:pic>
        <p:nvPicPr>
          <p:cNvPr id="166" name="Google Shape;166;g1f065d15195_0_6"/>
          <p:cNvPicPr preferRelativeResize="0"/>
          <p:nvPr/>
        </p:nvPicPr>
        <p:blipFill rotWithShape="1">
          <a:blip r:embed="rId3">
            <a:alphaModFix/>
          </a:blip>
          <a:srcRect b="0" l="0" r="0" t="0"/>
          <a:stretch/>
        </p:blipFill>
        <p:spPr>
          <a:xfrm>
            <a:off x="822959" y="4149030"/>
            <a:ext cx="3398197" cy="855408"/>
          </a:xfrm>
          <a:prstGeom prst="rect">
            <a:avLst/>
          </a:prstGeom>
          <a:noFill/>
          <a:ln>
            <a:noFill/>
          </a:ln>
        </p:spPr>
      </p:pic>
      <p:sp>
        <p:nvSpPr>
          <p:cNvPr id="167" name="Google Shape;167;g1f065d15195_0_6"/>
          <p:cNvSpPr txBox="1"/>
          <p:nvPr/>
        </p:nvSpPr>
        <p:spPr>
          <a:xfrm>
            <a:off x="6138462" y="4439747"/>
            <a:ext cx="2700600" cy="346200"/>
          </a:xfrm>
          <a:prstGeom prst="rect">
            <a:avLst/>
          </a:prstGeom>
          <a:solidFill>
            <a:srgbClr val="B2E67E"/>
          </a:solidFill>
          <a:ln cap="flat" cmpd="sng" w="9525">
            <a:solidFill>
              <a:srgbClr val="B2E67E"/>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Garno’s</a:t>
            </a:r>
            <a:endParaRPr b="0" i="0" sz="1800" u="none" cap="none" strike="noStrike">
              <a:solidFill>
                <a:schemeClr val="dk1"/>
              </a:solidFill>
              <a:latin typeface="Century Gothic"/>
              <a:ea typeface="Century Gothic"/>
              <a:cs typeface="Century Gothic"/>
              <a:sym typeface="Century Gothic"/>
            </a:endParaRPr>
          </a:p>
        </p:txBody>
      </p:sp>
      <p:sp>
        <p:nvSpPr>
          <p:cNvPr id="168" name="Google Shape;168;g1f065d15195_0_6"/>
          <p:cNvSpPr txBox="1"/>
          <p:nvPr/>
        </p:nvSpPr>
        <p:spPr>
          <a:xfrm>
            <a:off x="6138462" y="3629657"/>
            <a:ext cx="2700600" cy="346200"/>
          </a:xfrm>
          <a:prstGeom prst="rect">
            <a:avLst/>
          </a:prstGeom>
          <a:solidFill>
            <a:srgbClr val="7EE67E"/>
          </a:solidFill>
          <a:ln cap="flat" cmpd="sng" w="9525">
            <a:solidFill>
              <a:srgbClr val="7EE67E"/>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Values Award</a:t>
            </a:r>
            <a:endParaRPr b="0" i="0" sz="1100" u="none" cap="none" strike="noStrike">
              <a:solidFill>
                <a:srgbClr val="000000"/>
              </a:solidFill>
              <a:latin typeface="Arial"/>
              <a:ea typeface="Arial"/>
              <a:cs typeface="Arial"/>
              <a:sym typeface="Arial"/>
            </a:endParaRPr>
          </a:p>
        </p:txBody>
      </p:sp>
      <p:sp>
        <p:nvSpPr>
          <p:cNvPr id="169" name="Google Shape;169;g1f065d15195_0_6"/>
          <p:cNvSpPr txBox="1"/>
          <p:nvPr/>
        </p:nvSpPr>
        <p:spPr>
          <a:xfrm>
            <a:off x="6138462" y="2787774"/>
            <a:ext cx="2700600" cy="346200"/>
          </a:xfrm>
          <a:prstGeom prst="rect">
            <a:avLst/>
          </a:prstGeom>
          <a:solidFill>
            <a:srgbClr val="7EE6B2"/>
          </a:solidFill>
          <a:ln cap="flat" cmpd="sng" w="9525">
            <a:solidFill>
              <a:srgbClr val="7EE6B2"/>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Book Award</a:t>
            </a:r>
            <a:endParaRPr b="0" i="0" sz="1100" u="none" cap="none" strike="noStrike">
              <a:solidFill>
                <a:srgbClr val="000000"/>
              </a:solidFill>
              <a:latin typeface="Arial"/>
              <a:ea typeface="Arial"/>
              <a:cs typeface="Arial"/>
              <a:sym typeface="Arial"/>
            </a:endParaRPr>
          </a:p>
        </p:txBody>
      </p:sp>
      <p:sp>
        <p:nvSpPr>
          <p:cNvPr id="170" name="Google Shape;170;g1f065d15195_0_6"/>
          <p:cNvSpPr txBox="1"/>
          <p:nvPr/>
        </p:nvSpPr>
        <p:spPr>
          <a:xfrm>
            <a:off x="6138462" y="1167594"/>
            <a:ext cx="2700600" cy="346200"/>
          </a:xfrm>
          <a:prstGeom prst="rect">
            <a:avLst/>
          </a:prstGeom>
          <a:solidFill>
            <a:srgbClr val="7EB2E6"/>
          </a:solidFill>
          <a:ln cap="flat" cmpd="sng" w="9525">
            <a:solidFill>
              <a:srgbClr val="7EB2E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Medallion</a:t>
            </a:r>
            <a:endParaRPr b="0" i="0" sz="1800" u="none" cap="none" strike="noStrike">
              <a:solidFill>
                <a:schemeClr val="dk1"/>
              </a:solidFill>
              <a:latin typeface="Century Gothic"/>
              <a:ea typeface="Century Gothic"/>
              <a:cs typeface="Century Gothic"/>
              <a:sym typeface="Century Gothic"/>
            </a:endParaRPr>
          </a:p>
        </p:txBody>
      </p:sp>
      <p:sp>
        <p:nvSpPr>
          <p:cNvPr id="171" name="Google Shape;171;g1f065d15195_0_6"/>
          <p:cNvSpPr txBox="1"/>
          <p:nvPr/>
        </p:nvSpPr>
        <p:spPr>
          <a:xfrm>
            <a:off x="6138881" y="1977684"/>
            <a:ext cx="2700600" cy="346200"/>
          </a:xfrm>
          <a:prstGeom prst="rect">
            <a:avLst/>
          </a:prstGeom>
          <a:solidFill>
            <a:srgbClr val="7EE6E6"/>
          </a:solidFill>
          <a:ln cap="flat" cmpd="sng" w="9525">
            <a:solidFill>
              <a:srgbClr val="7EE6E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Principal’s Award</a:t>
            </a:r>
            <a:endParaRPr b="0" i="0" sz="1100" u="none" cap="none" strike="noStrike">
              <a:solidFill>
                <a:srgbClr val="000000"/>
              </a:solidFill>
              <a:latin typeface="Arial"/>
              <a:ea typeface="Arial"/>
              <a:cs typeface="Arial"/>
              <a:sym typeface="Arial"/>
            </a:endParaRPr>
          </a:p>
        </p:txBody>
      </p:sp>
      <p:sp>
        <p:nvSpPr>
          <p:cNvPr id="172" name="Google Shape;172;g1f065d15195_0_6"/>
          <p:cNvSpPr txBox="1"/>
          <p:nvPr/>
        </p:nvSpPr>
        <p:spPr>
          <a:xfrm>
            <a:off x="6138462" y="357504"/>
            <a:ext cx="2700600" cy="346200"/>
          </a:xfrm>
          <a:prstGeom prst="rect">
            <a:avLst/>
          </a:prstGeom>
          <a:solidFill>
            <a:srgbClr val="7E7EE6"/>
          </a:solidFill>
          <a:ln cap="flat" cmpd="sng" w="9525">
            <a:solidFill>
              <a:srgbClr val="7E7EE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Values Plaque</a:t>
            </a:r>
            <a:endParaRPr b="0" i="0" sz="1100" u="none" cap="none" strike="noStrike">
              <a:solidFill>
                <a:srgbClr val="000000"/>
              </a:solidFill>
              <a:latin typeface="Arial"/>
              <a:ea typeface="Arial"/>
              <a:cs typeface="Arial"/>
              <a:sym typeface="Arial"/>
            </a:endParaRPr>
          </a:p>
        </p:txBody>
      </p:sp>
      <p:cxnSp>
        <p:nvCxnSpPr>
          <p:cNvPr id="173" name="Google Shape;173;g1f065d15195_0_6"/>
          <p:cNvCxnSpPr>
            <a:stCxn id="167" idx="0"/>
            <a:endCxn id="168" idx="2"/>
          </p:cNvCxnSpPr>
          <p:nvPr/>
        </p:nvCxnSpPr>
        <p:spPr>
          <a:xfrm rot="10800000">
            <a:off x="7488762" y="3975947"/>
            <a:ext cx="0" cy="463800"/>
          </a:xfrm>
          <a:prstGeom prst="straightConnector1">
            <a:avLst/>
          </a:prstGeom>
          <a:noFill/>
          <a:ln cap="flat" cmpd="sng" w="57150">
            <a:solidFill>
              <a:srgbClr val="7F7F7F"/>
            </a:solidFill>
            <a:prstDash val="solid"/>
            <a:miter lim="800000"/>
            <a:headEnd len="sm" w="sm" type="none"/>
            <a:tailEnd len="med" w="med" type="triangle"/>
          </a:ln>
        </p:spPr>
      </p:cxnSp>
      <p:cxnSp>
        <p:nvCxnSpPr>
          <p:cNvPr id="174" name="Google Shape;174;g1f065d15195_0_6"/>
          <p:cNvCxnSpPr/>
          <p:nvPr/>
        </p:nvCxnSpPr>
        <p:spPr>
          <a:xfrm rot="10800000">
            <a:off x="7489083" y="3133764"/>
            <a:ext cx="0" cy="464100"/>
          </a:xfrm>
          <a:prstGeom prst="straightConnector1">
            <a:avLst/>
          </a:prstGeom>
          <a:noFill/>
          <a:ln cap="flat" cmpd="sng" w="57150">
            <a:solidFill>
              <a:srgbClr val="7F7F7F"/>
            </a:solidFill>
            <a:prstDash val="solid"/>
            <a:miter lim="800000"/>
            <a:headEnd len="sm" w="sm" type="none"/>
            <a:tailEnd len="med" w="med" type="triangle"/>
          </a:ln>
        </p:spPr>
      </p:cxnSp>
      <p:cxnSp>
        <p:nvCxnSpPr>
          <p:cNvPr id="175" name="Google Shape;175;g1f065d15195_0_6"/>
          <p:cNvCxnSpPr/>
          <p:nvPr/>
        </p:nvCxnSpPr>
        <p:spPr>
          <a:xfrm rot="10800000">
            <a:off x="7489083" y="2301461"/>
            <a:ext cx="0" cy="464100"/>
          </a:xfrm>
          <a:prstGeom prst="straightConnector1">
            <a:avLst/>
          </a:prstGeom>
          <a:noFill/>
          <a:ln cap="flat" cmpd="sng" w="57150">
            <a:solidFill>
              <a:srgbClr val="7F7F7F"/>
            </a:solidFill>
            <a:prstDash val="solid"/>
            <a:miter lim="800000"/>
            <a:headEnd len="sm" w="sm" type="none"/>
            <a:tailEnd len="med" w="med" type="triangle"/>
          </a:ln>
        </p:spPr>
      </p:cxnSp>
      <p:cxnSp>
        <p:nvCxnSpPr>
          <p:cNvPr id="176" name="Google Shape;176;g1f065d15195_0_6"/>
          <p:cNvCxnSpPr/>
          <p:nvPr/>
        </p:nvCxnSpPr>
        <p:spPr>
          <a:xfrm rot="10800000">
            <a:off x="7489083" y="1513584"/>
            <a:ext cx="0" cy="464100"/>
          </a:xfrm>
          <a:prstGeom prst="straightConnector1">
            <a:avLst/>
          </a:prstGeom>
          <a:noFill/>
          <a:ln cap="flat" cmpd="sng" w="57150">
            <a:solidFill>
              <a:srgbClr val="7F7F7F"/>
            </a:solidFill>
            <a:prstDash val="solid"/>
            <a:miter lim="800000"/>
            <a:headEnd len="sm" w="sm" type="none"/>
            <a:tailEnd len="med" w="med" type="triangle"/>
          </a:ln>
        </p:spPr>
      </p:cxnSp>
      <p:cxnSp>
        <p:nvCxnSpPr>
          <p:cNvPr id="177" name="Google Shape;177;g1f065d15195_0_6"/>
          <p:cNvCxnSpPr/>
          <p:nvPr/>
        </p:nvCxnSpPr>
        <p:spPr>
          <a:xfrm rot="10800000">
            <a:off x="7489083" y="681281"/>
            <a:ext cx="0" cy="464100"/>
          </a:xfrm>
          <a:prstGeom prst="straightConnector1">
            <a:avLst/>
          </a:prstGeom>
          <a:noFill/>
          <a:ln cap="flat" cmpd="sng" w="57150">
            <a:solidFill>
              <a:srgbClr val="7F7F7F"/>
            </a:solidFill>
            <a:prstDash val="solid"/>
            <a:miter lim="800000"/>
            <a:headEnd len="sm" w="sm" type="none"/>
            <a:tailEnd len="med" w="med" type="triangle"/>
          </a:ln>
        </p:spPr>
      </p:cxnSp>
      <p:sp>
        <p:nvSpPr>
          <p:cNvPr id="178" name="Google Shape;178;g1f065d15195_0_6"/>
          <p:cNvSpPr txBox="1"/>
          <p:nvPr>
            <p:ph type="title"/>
          </p:nvPr>
        </p:nvSpPr>
        <p:spPr>
          <a:xfrm>
            <a:off x="387900" y="305625"/>
            <a:ext cx="8368200" cy="8232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400"/>
              <a:buNone/>
            </a:pPr>
            <a:r>
              <a:rPr b="1" lang="en" sz="3200">
                <a:solidFill>
                  <a:srgbClr val="000000"/>
                </a:solidFill>
                <a:latin typeface="Quicksand"/>
                <a:ea typeface="Quicksand"/>
                <a:cs typeface="Quicksand"/>
                <a:sym typeface="Quicksand"/>
              </a:rPr>
              <a:t>Wellbeing at a Glance</a:t>
            </a:r>
            <a:endParaRPr b="1" sz="3200">
              <a:solidFill>
                <a:srgbClr val="000000"/>
              </a:solidFill>
              <a:latin typeface="Quicksand"/>
              <a:ea typeface="Quicksand"/>
              <a:cs typeface="Quicksand"/>
              <a:sym typeface="Quicksan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5"/>
          <p:cNvSpPr txBox="1"/>
          <p:nvPr>
            <p:ph type="title"/>
          </p:nvPr>
        </p:nvSpPr>
        <p:spPr>
          <a:xfrm>
            <a:off x="423750" y="987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School Behaviour Support and Management Plan</a:t>
            </a:r>
            <a:endParaRPr>
              <a:solidFill>
                <a:srgbClr val="095924"/>
              </a:solidFill>
              <a:latin typeface="Maven Pro"/>
              <a:ea typeface="Maven Pro"/>
              <a:cs typeface="Maven Pro"/>
              <a:sym typeface="Maven Pro"/>
            </a:endParaRPr>
          </a:p>
        </p:txBody>
      </p:sp>
      <p:sp>
        <p:nvSpPr>
          <p:cNvPr id="184" name="Google Shape;184;p15"/>
          <p:cNvSpPr txBox="1"/>
          <p:nvPr>
            <p:ph idx="1" type="body"/>
          </p:nvPr>
        </p:nvSpPr>
        <p:spPr>
          <a:xfrm>
            <a:off x="423750" y="734700"/>
            <a:ext cx="8520600" cy="36741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FFE02E"/>
              </a:buClr>
              <a:buSzPts val="1400"/>
              <a:buFont typeface="Maven Pro"/>
              <a:buChar char="●"/>
            </a:pPr>
            <a:r>
              <a:rPr lang="en" sz="1400">
                <a:latin typeface="Quicksand"/>
                <a:ea typeface="Quicksand"/>
                <a:cs typeface="Quicksand"/>
                <a:sym typeface="Quicksand"/>
              </a:rPr>
              <a:t>A new DoE Behaviour Policy has clear guidelines around student safety, respect and engagement, and impact on teaching and learning. Our approach is, </a:t>
            </a:r>
            <a:r>
              <a:rPr b="1" lang="en" sz="1400">
                <a:latin typeface="Quicksand"/>
                <a:ea typeface="Quicksand"/>
                <a:cs typeface="Quicksand"/>
                <a:sym typeface="Quicksand"/>
              </a:rPr>
              <a:t>Positive, Safe, Respectful, Inclusive</a:t>
            </a:r>
            <a:endParaRPr b="1"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Establish expectations for behaviour in class, on the playground and around the school</a:t>
            </a:r>
            <a:endParaRPr sz="1400">
              <a:latin typeface="Quicksand"/>
              <a:ea typeface="Quicksand"/>
              <a:cs typeface="Quicksand"/>
              <a:sym typeface="Quicksand"/>
            </a:endParaRPr>
          </a:p>
          <a:p>
            <a:pPr indent="-317500" lvl="0" marL="457200" marR="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Explicitly teach and model positive behaviour</a:t>
            </a:r>
            <a:endParaRPr sz="1400">
              <a:latin typeface="Quicksand"/>
              <a:ea typeface="Quicksand"/>
              <a:cs typeface="Quicksand"/>
              <a:sym typeface="Quicksand"/>
            </a:endParaRPr>
          </a:p>
          <a:p>
            <a:pPr indent="-317500" lvl="0" marL="457200" marR="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Promote and reinforce positive student behaviour and school wide expectations</a:t>
            </a:r>
            <a:endParaRPr sz="1400">
              <a:latin typeface="Quicksand"/>
              <a:ea typeface="Quicksand"/>
              <a:cs typeface="Quicksand"/>
              <a:sym typeface="Quicksand"/>
            </a:endParaRPr>
          </a:p>
          <a:p>
            <a:pPr indent="-317500" lvl="0" marL="457200" marR="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Prevent and respond to student behaviours of concern</a:t>
            </a:r>
            <a:endParaRPr sz="1400">
              <a:latin typeface="Quicksand"/>
              <a:ea typeface="Quicksand"/>
              <a:cs typeface="Quicksand"/>
              <a:sym typeface="Quicksand"/>
            </a:endParaRPr>
          </a:p>
          <a:p>
            <a:pPr indent="-317500" lvl="0" marL="457200" marR="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Restorative practices, detention and reflection</a:t>
            </a:r>
            <a:endParaRPr sz="1400">
              <a:latin typeface="Quicksand"/>
              <a:ea typeface="Quicksand"/>
              <a:cs typeface="Quicksand"/>
              <a:sym typeface="Quicksand"/>
            </a:endParaRPr>
          </a:p>
          <a:p>
            <a:pPr indent="0" lvl="0" marL="0" rtl="0" algn="l">
              <a:lnSpc>
                <a:spcPct val="115000"/>
              </a:lnSpc>
              <a:spcBef>
                <a:spcPts val="1600"/>
              </a:spcBef>
              <a:spcAft>
                <a:spcPts val="0"/>
              </a:spcAft>
              <a:buSzPts val="1800"/>
              <a:buNone/>
            </a:pPr>
            <a:r>
              <a:rPr i="1" lang="en" sz="1200">
                <a:solidFill>
                  <a:srgbClr val="095924"/>
                </a:solidFill>
                <a:highlight>
                  <a:schemeClr val="lt1"/>
                </a:highlight>
                <a:latin typeface="Quicksand"/>
                <a:ea typeface="Quicksand"/>
                <a:cs typeface="Quicksand"/>
                <a:sym typeface="Quicksand"/>
              </a:rPr>
              <a:t>For further information on the Department’s new Behaviour Policy, please refer to the link below:</a:t>
            </a:r>
            <a:endParaRPr i="1" sz="1200">
              <a:solidFill>
                <a:srgbClr val="095924"/>
              </a:solidFill>
              <a:highlight>
                <a:schemeClr val="lt1"/>
              </a:highlight>
              <a:latin typeface="Quicksand"/>
              <a:ea typeface="Quicksand"/>
              <a:cs typeface="Quicksand"/>
              <a:sym typeface="Quicksand"/>
            </a:endParaRPr>
          </a:p>
          <a:p>
            <a:pPr indent="0" lvl="0" marL="0" rtl="0" algn="l">
              <a:lnSpc>
                <a:spcPct val="115000"/>
              </a:lnSpc>
              <a:spcBef>
                <a:spcPts val="1600"/>
              </a:spcBef>
              <a:spcAft>
                <a:spcPts val="0"/>
              </a:spcAft>
              <a:buSzPts val="1800"/>
              <a:buNone/>
            </a:pPr>
            <a:r>
              <a:rPr i="1" lang="en" sz="1200" u="sng">
                <a:solidFill>
                  <a:schemeClr val="hlink"/>
                </a:solidFill>
                <a:highlight>
                  <a:schemeClr val="lt1"/>
                </a:highlight>
                <a:latin typeface="Quicksand"/>
                <a:ea typeface="Quicksand"/>
                <a:cs typeface="Quicksand"/>
                <a:sym typeface="Quicksand"/>
                <a:hlinkClick r:id="rId3"/>
              </a:rPr>
              <a:t>https://education.nsw.gov.au/policy-library/policyprocedures/pd-2006-0316/pd-2006-0316-01</a:t>
            </a:r>
            <a:r>
              <a:rPr i="1" lang="en" sz="1200">
                <a:solidFill>
                  <a:srgbClr val="095924"/>
                </a:solidFill>
                <a:highlight>
                  <a:schemeClr val="lt1"/>
                </a:highlight>
                <a:latin typeface="Quicksand"/>
                <a:ea typeface="Quicksand"/>
                <a:cs typeface="Quicksand"/>
                <a:sym typeface="Quicksand"/>
              </a:rPr>
              <a:t> </a:t>
            </a:r>
            <a:endParaRPr i="1" sz="1200">
              <a:solidFill>
                <a:srgbClr val="095924"/>
              </a:solidFill>
              <a:highlight>
                <a:schemeClr val="lt1"/>
              </a:highlight>
              <a:latin typeface="Quicksand"/>
              <a:ea typeface="Quicksand"/>
              <a:cs typeface="Quicksand"/>
              <a:sym typeface="Quicksand"/>
            </a:endParaRPr>
          </a:p>
          <a:p>
            <a:pPr indent="0" lvl="0" marL="0" rtl="0" algn="l">
              <a:lnSpc>
                <a:spcPct val="115000"/>
              </a:lnSpc>
              <a:spcBef>
                <a:spcPts val="1600"/>
              </a:spcBef>
              <a:spcAft>
                <a:spcPts val="0"/>
              </a:spcAft>
              <a:buSzPts val="1800"/>
              <a:buNone/>
            </a:pPr>
            <a:r>
              <a:rPr i="1" lang="en" sz="1200">
                <a:solidFill>
                  <a:srgbClr val="095924"/>
                </a:solidFill>
                <a:highlight>
                  <a:schemeClr val="lt1"/>
                </a:highlight>
                <a:latin typeface="Quicksand"/>
                <a:ea typeface="Quicksand"/>
                <a:cs typeface="Quicksand"/>
                <a:sym typeface="Quicksand"/>
              </a:rPr>
              <a:t>Parents and carers play an important role in our school community. Student wellbeing is enhanced when the school and families work in partnership. </a:t>
            </a:r>
            <a:r>
              <a:rPr i="1" lang="en" sz="1200">
                <a:solidFill>
                  <a:srgbClr val="095924"/>
                </a:solidFill>
                <a:latin typeface="Quicksand"/>
                <a:ea typeface="Quicksand"/>
                <a:cs typeface="Quicksand"/>
                <a:sym typeface="Quicksand"/>
              </a:rPr>
              <a:t>The Community Charter outlines the responsibilities of parents, carers, educators and school staff in NSW public schools to ensure our learning environments are collaborative, supportive and cohesive.</a:t>
            </a:r>
            <a:endParaRPr i="1" sz="1200">
              <a:solidFill>
                <a:srgbClr val="095924"/>
              </a:solidFill>
              <a:highlight>
                <a:schemeClr val="lt1"/>
              </a:highlight>
              <a:latin typeface="Quicksand"/>
              <a:ea typeface="Quicksand"/>
              <a:cs typeface="Quicksand"/>
              <a:sym typeface="Quicksand"/>
            </a:endParaRPr>
          </a:p>
          <a:p>
            <a:pPr indent="0" lvl="0" marL="0" rtl="0" algn="l">
              <a:lnSpc>
                <a:spcPct val="115000"/>
              </a:lnSpc>
              <a:spcBef>
                <a:spcPts val="1600"/>
              </a:spcBef>
              <a:spcAft>
                <a:spcPts val="1600"/>
              </a:spcAft>
              <a:buSzPts val="1800"/>
              <a:buNone/>
            </a:pPr>
            <a:r>
              <a:t/>
            </a:r>
            <a:endParaRPr i="1" sz="1600">
              <a:solidFill>
                <a:srgbClr val="095924"/>
              </a:solidFill>
              <a:highlight>
                <a:srgbClr val="FFFFFF"/>
              </a:highlight>
              <a:latin typeface="Maven Pro"/>
              <a:ea typeface="Maven Pro"/>
              <a:cs typeface="Maven Pro"/>
              <a:sym typeface="Maven Pro"/>
            </a:endParaRPr>
          </a:p>
        </p:txBody>
      </p:sp>
      <p:pic>
        <p:nvPicPr>
          <p:cNvPr id="185" name="Google Shape;185;p15"/>
          <p:cNvPicPr preferRelativeResize="0"/>
          <p:nvPr/>
        </p:nvPicPr>
        <p:blipFill rotWithShape="1">
          <a:blip r:embed="rId4">
            <a:alphaModFix/>
          </a:blip>
          <a:srcRect b="7588" l="0" r="0" t="-7590"/>
          <a:stretch/>
        </p:blipFill>
        <p:spPr>
          <a:xfrm>
            <a:off x="7667400" y="2926650"/>
            <a:ext cx="1012125" cy="865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1f019bd6f4a_0_7"/>
          <p:cNvSpPr txBox="1"/>
          <p:nvPr>
            <p:ph type="title"/>
          </p:nvPr>
        </p:nvSpPr>
        <p:spPr>
          <a:xfrm>
            <a:off x="311700" y="3228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n">
                <a:solidFill>
                  <a:srgbClr val="095924"/>
                </a:solidFill>
                <a:latin typeface="Maven Pro"/>
                <a:ea typeface="Maven Pro"/>
                <a:cs typeface="Maven Pro"/>
                <a:sym typeface="Maven Pro"/>
              </a:rPr>
              <a:t>Mobile Phones, Smartwatches and Devices</a:t>
            </a:r>
            <a:r>
              <a:rPr b="1" lang="en"/>
              <a:t> </a:t>
            </a:r>
            <a:endParaRPr/>
          </a:p>
        </p:txBody>
      </p:sp>
      <p:sp>
        <p:nvSpPr>
          <p:cNvPr id="191" name="Google Shape;191;g1f019bd6f4a_0_7"/>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latin typeface="Quicksand"/>
                <a:ea typeface="Quicksand"/>
                <a:cs typeface="Quicksand"/>
                <a:sym typeface="Quicksand"/>
              </a:rPr>
              <a:t>The Department of Education has clear guidelines around the use of mobile phones and smartwatches. Please see link below.</a:t>
            </a:r>
            <a:endParaRPr>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rPr lang="en" u="sng">
                <a:solidFill>
                  <a:schemeClr val="accent5"/>
                </a:solidFill>
                <a:latin typeface="Quicksand"/>
                <a:ea typeface="Quicksand"/>
                <a:cs typeface="Quicksand"/>
                <a:sym typeface="Quicksand"/>
                <a:hlinkClick r:id="rId3">
                  <a:extLst>
                    <a:ext uri="{A12FA001-AC4F-418D-AE19-62706E023703}">
                      <ahyp:hlinkClr val="tx"/>
                    </a:ext>
                  </a:extLst>
                </a:hlinkClick>
              </a:rPr>
              <a:t>Student Use of Mobile Phones in Schools</a:t>
            </a:r>
            <a:endParaRPr>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t/>
            </a:r>
            <a:endParaRPr>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rPr lang="en">
                <a:latin typeface="Quicksand"/>
                <a:ea typeface="Quicksand"/>
                <a:cs typeface="Quicksand"/>
                <a:sym typeface="Quicksand"/>
              </a:rPr>
              <a:t>Our school’s expectations are outlined in our </a:t>
            </a:r>
            <a:r>
              <a:rPr i="1" lang="en" u="sng">
                <a:solidFill>
                  <a:schemeClr val="hlink"/>
                </a:solidFill>
                <a:latin typeface="Quicksand"/>
                <a:ea typeface="Quicksand"/>
                <a:cs typeface="Quicksand"/>
                <a:sym typeface="Quicksand"/>
                <a:hlinkClick r:id="rId4"/>
              </a:rPr>
              <a:t>Mobile Phone and Smartwatch Policy Agreement</a:t>
            </a:r>
            <a:endParaRPr i="1">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t/>
            </a:r>
            <a:endParaRPr i="1">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rPr lang="en">
                <a:latin typeface="Quicksand"/>
                <a:ea typeface="Quicksand"/>
                <a:cs typeface="Quicksand"/>
                <a:sym typeface="Quicksand"/>
              </a:rPr>
              <a:t>This applies to all devices where communications and recordings</a:t>
            </a:r>
            <a:endParaRPr>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rPr lang="en">
                <a:latin typeface="Quicksand"/>
                <a:ea typeface="Quicksand"/>
                <a:cs typeface="Quicksand"/>
                <a:sym typeface="Quicksand"/>
              </a:rPr>
              <a:t>may be made, including junior versions of a smartwatch, and </a:t>
            </a:r>
            <a:endParaRPr>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100"/>
              <a:buFont typeface="Arial"/>
              <a:buNone/>
            </a:pPr>
            <a:r>
              <a:rPr lang="en">
                <a:latin typeface="Quicksand"/>
                <a:ea typeface="Quicksand"/>
                <a:cs typeface="Quicksand"/>
                <a:sym typeface="Quicksand"/>
              </a:rPr>
              <a:t>walkie talkies.</a:t>
            </a:r>
            <a:endParaRPr>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6"/>
          <p:cNvSpPr txBox="1"/>
          <p:nvPr>
            <p:ph idx="1" type="body"/>
          </p:nvPr>
        </p:nvSpPr>
        <p:spPr>
          <a:xfrm>
            <a:off x="311700" y="821875"/>
            <a:ext cx="8520600" cy="40596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FFE02E"/>
              </a:buClr>
              <a:buSzPts val="1500"/>
              <a:buFont typeface="Quicksand"/>
              <a:buChar char="●"/>
            </a:pPr>
            <a:r>
              <a:rPr lang="en" sz="1500">
                <a:solidFill>
                  <a:srgbClr val="595959"/>
                </a:solidFill>
                <a:latin typeface="Quicksand"/>
                <a:ea typeface="Quicksand"/>
                <a:cs typeface="Quicksand"/>
                <a:sym typeface="Quicksand"/>
              </a:rPr>
              <a:t>Please see the class teacher first for any issues of concern</a:t>
            </a:r>
            <a:endParaRPr sz="1500">
              <a:solidFill>
                <a:srgbClr val="595959"/>
              </a:solidFill>
              <a:latin typeface="Quicksand"/>
              <a:ea typeface="Quicksand"/>
              <a:cs typeface="Quicksand"/>
              <a:sym typeface="Quicksand"/>
            </a:endParaRPr>
          </a:p>
          <a:p>
            <a:pPr indent="-323850" lvl="0" marL="457200" marR="0" rtl="0" algn="l">
              <a:lnSpc>
                <a:spcPct val="115000"/>
              </a:lnSpc>
              <a:spcBef>
                <a:spcPts val="0"/>
              </a:spcBef>
              <a:spcAft>
                <a:spcPts val="0"/>
              </a:spcAft>
              <a:buClr>
                <a:srgbClr val="FFE02E"/>
              </a:buClr>
              <a:buSzPts val="1500"/>
              <a:buFont typeface="Quicksand"/>
              <a:buChar char="●"/>
            </a:pPr>
            <a:r>
              <a:rPr lang="en" sz="1500">
                <a:solidFill>
                  <a:srgbClr val="595959"/>
                </a:solidFill>
                <a:latin typeface="Quicksand"/>
                <a:ea typeface="Quicksand"/>
                <a:cs typeface="Quicksand"/>
                <a:sym typeface="Quicksand"/>
              </a:rPr>
              <a:t>An appointment may be made by contacting the school.</a:t>
            </a:r>
            <a:endParaRPr>
              <a:latin typeface="Maven Pro"/>
              <a:ea typeface="Maven Pro"/>
              <a:cs typeface="Maven Pro"/>
              <a:sym typeface="Maven Pro"/>
            </a:endParaRPr>
          </a:p>
        </p:txBody>
      </p:sp>
      <p:sp>
        <p:nvSpPr>
          <p:cNvPr id="197" name="Google Shape;197;p16"/>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Making Appointments</a:t>
            </a:r>
            <a:endParaRPr>
              <a:solidFill>
                <a:srgbClr val="095924"/>
              </a:solidFill>
              <a:latin typeface="Maven Pro"/>
              <a:ea typeface="Maven Pro"/>
              <a:cs typeface="Maven Pro"/>
              <a:sym typeface="Maven Pro"/>
            </a:endParaRPr>
          </a:p>
        </p:txBody>
      </p:sp>
      <p:sp>
        <p:nvSpPr>
          <p:cNvPr id="198" name="Google Shape;198;p16"/>
          <p:cNvSpPr txBox="1"/>
          <p:nvPr>
            <p:ph type="title"/>
          </p:nvPr>
        </p:nvSpPr>
        <p:spPr>
          <a:xfrm>
            <a:off x="311700" y="1484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Absences</a:t>
            </a:r>
            <a:endParaRPr>
              <a:solidFill>
                <a:srgbClr val="095924"/>
              </a:solidFill>
              <a:latin typeface="Maven Pro"/>
              <a:ea typeface="Maven Pro"/>
              <a:cs typeface="Maven Pro"/>
              <a:sym typeface="Maven Pro"/>
            </a:endParaRPr>
          </a:p>
        </p:txBody>
      </p:sp>
      <p:sp>
        <p:nvSpPr>
          <p:cNvPr id="199" name="Google Shape;199;p16"/>
          <p:cNvSpPr txBox="1"/>
          <p:nvPr/>
        </p:nvSpPr>
        <p:spPr>
          <a:xfrm>
            <a:off x="349925" y="2025225"/>
            <a:ext cx="8520600" cy="29607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FFE02E"/>
              </a:buClr>
              <a:buSzPts val="1500"/>
              <a:buFont typeface="Quicksand"/>
              <a:buChar char="●"/>
            </a:pPr>
            <a:r>
              <a:rPr b="0" i="0" lang="en" sz="1500" u="none" cap="none" strike="noStrike">
                <a:solidFill>
                  <a:srgbClr val="595959"/>
                </a:solidFill>
                <a:latin typeface="Quicksand"/>
                <a:ea typeface="Quicksand"/>
                <a:cs typeface="Quicksand"/>
                <a:sym typeface="Quicksand"/>
              </a:rPr>
              <a:t>SENTRAL will automatically push out unexplained attendance notifications. Please ensure you have downloaded the </a:t>
            </a:r>
            <a:r>
              <a:rPr b="0" i="1" lang="en" sz="1500" u="none" cap="none" strike="noStrike">
                <a:solidFill>
                  <a:srgbClr val="595959"/>
                </a:solidFill>
                <a:latin typeface="Quicksand"/>
                <a:ea typeface="Quicksand"/>
                <a:cs typeface="Quicksand"/>
                <a:sym typeface="Quicksand"/>
              </a:rPr>
              <a:t>SENTRAL for Parents</a:t>
            </a:r>
            <a:r>
              <a:rPr b="0" i="0" lang="en" sz="1500" u="none" cap="none" strike="noStrike">
                <a:solidFill>
                  <a:srgbClr val="595959"/>
                </a:solidFill>
                <a:latin typeface="Quicksand"/>
                <a:ea typeface="Quicksand"/>
                <a:cs typeface="Quicksand"/>
                <a:sym typeface="Quicksand"/>
              </a:rPr>
              <a:t> App and update your details via the office. Please see or call our office for SENTRAL help.</a:t>
            </a:r>
            <a:endParaRPr b="0" i="0" sz="1500" u="none" cap="none" strike="noStrike">
              <a:solidFill>
                <a:srgbClr val="595959"/>
              </a:solidFill>
              <a:latin typeface="Quicksand"/>
              <a:ea typeface="Quicksand"/>
              <a:cs typeface="Quicksand"/>
              <a:sym typeface="Quicksand"/>
            </a:endParaRPr>
          </a:p>
          <a:p>
            <a:pPr indent="-323850" lvl="0" marL="457200" marR="0" rtl="0" algn="l">
              <a:lnSpc>
                <a:spcPct val="115000"/>
              </a:lnSpc>
              <a:spcBef>
                <a:spcPts val="0"/>
              </a:spcBef>
              <a:spcAft>
                <a:spcPts val="0"/>
              </a:spcAft>
              <a:buClr>
                <a:srgbClr val="FFE02E"/>
              </a:buClr>
              <a:buSzPts val="1500"/>
              <a:buFont typeface="Quicksand"/>
              <a:buChar char="●"/>
            </a:pPr>
            <a:r>
              <a:rPr b="0" i="0" lang="en" sz="1500" u="none" cap="none" strike="noStrike">
                <a:solidFill>
                  <a:srgbClr val="595959"/>
                </a:solidFill>
                <a:latin typeface="Quicksand"/>
                <a:ea typeface="Quicksand"/>
                <a:cs typeface="Quicksand"/>
                <a:sym typeface="Quicksand"/>
              </a:rPr>
              <a:t>A note explaining the reason for your child’s absence is required within 7 days</a:t>
            </a:r>
            <a:endParaRPr b="0" i="0" sz="1500" u="none" cap="none" strike="noStrike">
              <a:solidFill>
                <a:srgbClr val="595959"/>
              </a:solidFill>
              <a:latin typeface="Quicksand"/>
              <a:ea typeface="Quicksand"/>
              <a:cs typeface="Quicksand"/>
              <a:sym typeface="Quicksand"/>
            </a:endParaRPr>
          </a:p>
          <a:p>
            <a:pPr indent="-323850" lvl="0" marL="457200" marR="0" rtl="0" algn="l">
              <a:lnSpc>
                <a:spcPct val="115000"/>
              </a:lnSpc>
              <a:spcBef>
                <a:spcPts val="0"/>
              </a:spcBef>
              <a:spcAft>
                <a:spcPts val="0"/>
              </a:spcAft>
              <a:buClr>
                <a:srgbClr val="FFE02E"/>
              </a:buClr>
              <a:buSzPts val="1500"/>
              <a:buFont typeface="Quicksand"/>
              <a:buChar char="●"/>
            </a:pPr>
            <a:r>
              <a:rPr b="0" i="0" lang="en" sz="1500" u="none" cap="none" strike="noStrike">
                <a:solidFill>
                  <a:srgbClr val="595959"/>
                </a:solidFill>
                <a:latin typeface="Quicksand"/>
                <a:ea typeface="Quicksand"/>
                <a:cs typeface="Quicksand"/>
                <a:sym typeface="Quicksand"/>
              </a:rPr>
              <a:t>These notes may be submitted online via SENTRAL or to your child’s teacher. We are phasing out the option of submitting absences via the link on our school website</a:t>
            </a:r>
            <a:endParaRPr b="0" i="0" sz="1500" u="none" cap="none" strike="noStrike">
              <a:solidFill>
                <a:srgbClr val="595959"/>
              </a:solidFill>
              <a:latin typeface="Quicksand"/>
              <a:ea typeface="Quicksand"/>
              <a:cs typeface="Quicksand"/>
              <a:sym typeface="Quicksand"/>
            </a:endParaRPr>
          </a:p>
          <a:p>
            <a:pPr indent="-323850" lvl="0" marL="457200" marR="0" rtl="0" algn="l">
              <a:lnSpc>
                <a:spcPct val="115000"/>
              </a:lnSpc>
              <a:spcBef>
                <a:spcPts val="0"/>
              </a:spcBef>
              <a:spcAft>
                <a:spcPts val="0"/>
              </a:spcAft>
              <a:buClr>
                <a:srgbClr val="FFE02E"/>
              </a:buClr>
              <a:buSzPts val="1500"/>
              <a:buFont typeface="Quicksand"/>
              <a:buChar char="●"/>
            </a:pPr>
            <a:r>
              <a:rPr b="0" i="0" lang="en" sz="1500" u="none" cap="none" strike="noStrike">
                <a:solidFill>
                  <a:srgbClr val="595959"/>
                </a:solidFill>
                <a:latin typeface="Quicksand"/>
                <a:ea typeface="Quicksand"/>
                <a:cs typeface="Quicksand"/>
                <a:sym typeface="Quicksand"/>
              </a:rPr>
              <a:t>Attendance is regularly monitored by the school and a </a:t>
            </a:r>
            <a:r>
              <a:rPr b="0" i="1" lang="en" sz="1500" u="none" cap="none" strike="noStrike">
                <a:solidFill>
                  <a:srgbClr val="595959"/>
                </a:solidFill>
                <a:latin typeface="Quicksand"/>
                <a:ea typeface="Quicksand"/>
                <a:cs typeface="Quicksand"/>
                <a:sym typeface="Quicksand"/>
              </a:rPr>
              <a:t>Home-School Liaison Officer</a:t>
            </a:r>
            <a:endParaRPr b="0" i="0" sz="1500" u="none" cap="none" strike="noStrike">
              <a:solidFill>
                <a:srgbClr val="595959"/>
              </a:solidFill>
              <a:latin typeface="Quicksand"/>
              <a:ea typeface="Quicksand"/>
              <a:cs typeface="Quicksand"/>
              <a:sym typeface="Quicksand"/>
            </a:endParaRPr>
          </a:p>
          <a:p>
            <a:pPr indent="0" lvl="0" marL="0" marR="0" rtl="0" algn="l">
              <a:lnSpc>
                <a:spcPct val="115000"/>
              </a:lnSpc>
              <a:spcBef>
                <a:spcPts val="0"/>
              </a:spcBef>
              <a:spcAft>
                <a:spcPts val="0"/>
              </a:spcAft>
              <a:buClr>
                <a:srgbClr val="000000"/>
              </a:buClr>
              <a:buSzPts val="1500"/>
              <a:buFont typeface="Arial"/>
              <a:buNone/>
            </a:pPr>
            <a:r>
              <a:rPr b="0" i="0" lang="en" sz="1500" u="sng" cap="none" strike="noStrike">
                <a:solidFill>
                  <a:srgbClr val="595959"/>
                </a:solidFill>
                <a:latin typeface="Quicksand"/>
                <a:ea typeface="Quicksand"/>
                <a:cs typeface="Quicksand"/>
                <a:sym typeface="Quicksand"/>
              </a:rPr>
              <a:t>Partial Absences</a:t>
            </a:r>
            <a:endParaRPr b="0" i="0" sz="1500" u="sng" cap="none" strike="noStrike">
              <a:solidFill>
                <a:srgbClr val="595959"/>
              </a:solidFill>
              <a:latin typeface="Quicksand"/>
              <a:ea typeface="Quicksand"/>
              <a:cs typeface="Quicksand"/>
              <a:sym typeface="Quicksand"/>
            </a:endParaRPr>
          </a:p>
          <a:p>
            <a:pPr indent="-323850" lvl="0" marL="457200" marR="0" rtl="0" algn="l">
              <a:lnSpc>
                <a:spcPct val="115000"/>
              </a:lnSpc>
              <a:spcBef>
                <a:spcPts val="1600"/>
              </a:spcBef>
              <a:spcAft>
                <a:spcPts val="0"/>
              </a:spcAft>
              <a:buClr>
                <a:srgbClr val="FFE02E"/>
              </a:buClr>
              <a:buSzPts val="1500"/>
              <a:buFont typeface="Quicksand"/>
              <a:buChar char="●"/>
            </a:pPr>
            <a:r>
              <a:rPr b="0" i="0" lang="en" sz="1500" u="none" cap="none" strike="noStrike">
                <a:solidFill>
                  <a:srgbClr val="595959"/>
                </a:solidFill>
                <a:latin typeface="Quicksand"/>
                <a:ea typeface="Quicksand"/>
                <a:cs typeface="Quicksand"/>
                <a:sym typeface="Quicksand"/>
              </a:rPr>
              <a:t>Please try to avoid, where possible, appointments during school hours</a:t>
            </a:r>
            <a:endParaRPr b="0" i="0" sz="1500" u="none" cap="none" strike="noStrike">
              <a:solidFill>
                <a:srgbClr val="595959"/>
              </a:solidFill>
              <a:latin typeface="Quicksand"/>
              <a:ea typeface="Quicksand"/>
              <a:cs typeface="Quicksand"/>
              <a:sym typeface="Quicksand"/>
            </a:endParaRPr>
          </a:p>
          <a:p>
            <a:pPr indent="-323850" lvl="0" marL="457200" marR="0" rtl="0" algn="l">
              <a:lnSpc>
                <a:spcPct val="115000"/>
              </a:lnSpc>
              <a:spcBef>
                <a:spcPts val="0"/>
              </a:spcBef>
              <a:spcAft>
                <a:spcPts val="0"/>
              </a:spcAft>
              <a:buClr>
                <a:srgbClr val="FFE02E"/>
              </a:buClr>
              <a:buSzPts val="1500"/>
              <a:buFont typeface="Quicksand"/>
              <a:buChar char="●"/>
            </a:pPr>
            <a:r>
              <a:rPr b="0" i="0" lang="en" sz="1500" u="none" cap="none" strike="noStrike">
                <a:solidFill>
                  <a:srgbClr val="595959"/>
                </a:solidFill>
                <a:latin typeface="Quicksand"/>
                <a:ea typeface="Quicksand"/>
                <a:cs typeface="Quicksand"/>
                <a:sym typeface="Quicksand"/>
              </a:rPr>
              <a:t>It is also important to be punctual to school</a:t>
            </a:r>
            <a:endParaRPr b="0" i="0" sz="1500" u="none" cap="none" strike="noStrike">
              <a:solidFill>
                <a:srgbClr val="595959"/>
              </a:solidFill>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2b832f67c40_2_13"/>
          <p:cNvPicPr preferRelativeResize="0"/>
          <p:nvPr/>
        </p:nvPicPr>
        <p:blipFill rotWithShape="1">
          <a:blip r:embed="rId3">
            <a:alphaModFix/>
          </a:blip>
          <a:srcRect b="0" l="0" r="0" t="0"/>
          <a:stretch/>
        </p:blipFill>
        <p:spPr>
          <a:xfrm>
            <a:off x="940012" y="0"/>
            <a:ext cx="7282838"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2b94d8617e3_0_0"/>
          <p:cNvSpPr txBox="1"/>
          <p:nvPr>
            <p:ph idx="4294967295" type="title"/>
          </p:nvPr>
        </p:nvSpPr>
        <p:spPr>
          <a:xfrm>
            <a:off x="387900" y="458025"/>
            <a:ext cx="8368200" cy="6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K-2 Team</a:t>
            </a:r>
            <a:endParaRPr>
              <a:solidFill>
                <a:srgbClr val="095924"/>
              </a:solidFill>
              <a:latin typeface="Maven Pro"/>
              <a:ea typeface="Maven Pro"/>
              <a:cs typeface="Maven Pro"/>
              <a:sym typeface="Maven Pro"/>
            </a:endParaRPr>
          </a:p>
        </p:txBody>
      </p:sp>
      <p:sp>
        <p:nvSpPr>
          <p:cNvPr id="69" name="Google Shape;69;g2b94d8617e3_0_0"/>
          <p:cNvSpPr txBox="1"/>
          <p:nvPr>
            <p:ph idx="4294967295" type="body"/>
          </p:nvPr>
        </p:nvSpPr>
        <p:spPr>
          <a:xfrm>
            <a:off x="431825" y="1337725"/>
            <a:ext cx="2683200" cy="823200"/>
          </a:xfrm>
          <a:prstGeom prst="rect">
            <a:avLst/>
          </a:prstGeom>
          <a:solidFill>
            <a:srgbClr val="FFE02E"/>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
                <a:solidFill>
                  <a:schemeClr val="lt1"/>
                </a:solidFill>
                <a:latin typeface="Maven Pro"/>
                <a:ea typeface="Maven Pro"/>
                <a:cs typeface="Maven Pro"/>
                <a:sym typeface="Maven Pro"/>
              </a:rPr>
              <a:t>K-2 Assistant Principals</a:t>
            </a:r>
            <a:endParaRPr>
              <a:solidFill>
                <a:schemeClr val="lt1"/>
              </a:solidFill>
              <a:latin typeface="Maven Pro"/>
              <a:ea typeface="Maven Pro"/>
              <a:cs typeface="Maven Pro"/>
              <a:sym typeface="Maven Pro"/>
            </a:endParaRPr>
          </a:p>
        </p:txBody>
      </p:sp>
      <p:sp>
        <p:nvSpPr>
          <p:cNvPr id="70" name="Google Shape;70;g2b94d8617e3_0_0"/>
          <p:cNvSpPr txBox="1"/>
          <p:nvPr>
            <p:ph idx="4294967295" type="body"/>
          </p:nvPr>
        </p:nvSpPr>
        <p:spPr>
          <a:xfrm>
            <a:off x="365925" y="2268950"/>
            <a:ext cx="2856000" cy="2376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600"/>
              </a:spcBef>
              <a:spcAft>
                <a:spcPts val="0"/>
              </a:spcAft>
              <a:buSzPts val="1400"/>
              <a:buFont typeface="Quicksand"/>
              <a:buChar char="●"/>
            </a:pPr>
            <a:r>
              <a:rPr lang="en" sz="1400">
                <a:latin typeface="Quicksand"/>
                <a:ea typeface="Quicksand"/>
                <a:cs typeface="Quicksand"/>
                <a:sym typeface="Quicksand"/>
              </a:rPr>
              <a:t>Mrs McTackett (Rel. AP - Welfare) </a:t>
            </a:r>
            <a:endParaRPr sz="1400">
              <a:latin typeface="Quicksand"/>
              <a:ea typeface="Quicksand"/>
              <a:cs typeface="Quicksand"/>
              <a:sym typeface="Quicksand"/>
            </a:endParaRPr>
          </a:p>
          <a:p>
            <a:pPr indent="-317500" lvl="0" marL="457200" rtl="0" algn="l">
              <a:lnSpc>
                <a:spcPct val="115000"/>
              </a:lnSpc>
              <a:spcBef>
                <a:spcPts val="0"/>
              </a:spcBef>
              <a:spcAft>
                <a:spcPts val="0"/>
              </a:spcAft>
              <a:buSzPts val="1400"/>
              <a:buFont typeface="Quicksand"/>
              <a:buChar char="●"/>
            </a:pPr>
            <a:r>
              <a:rPr lang="en" sz="1400">
                <a:latin typeface="Quicksand"/>
                <a:ea typeface="Quicksand"/>
                <a:cs typeface="Quicksand"/>
                <a:sym typeface="Quicksand"/>
              </a:rPr>
              <a:t>Mrs Rainford (Rel. AP Curriculum) </a:t>
            </a:r>
            <a:endParaRPr sz="1400">
              <a:latin typeface="Quicksand"/>
              <a:ea typeface="Quicksand"/>
              <a:cs typeface="Quicksand"/>
              <a:sym typeface="Quicksand"/>
            </a:endParaRPr>
          </a:p>
        </p:txBody>
      </p:sp>
      <p:sp>
        <p:nvSpPr>
          <p:cNvPr id="71" name="Google Shape;71;g2b94d8617e3_0_0"/>
          <p:cNvSpPr txBox="1"/>
          <p:nvPr>
            <p:ph idx="4294967295" type="body"/>
          </p:nvPr>
        </p:nvSpPr>
        <p:spPr>
          <a:xfrm>
            <a:off x="3221800" y="1342525"/>
            <a:ext cx="2673000" cy="823200"/>
          </a:xfrm>
          <a:prstGeom prst="rect">
            <a:avLst/>
          </a:prstGeom>
          <a:solidFill>
            <a:srgbClr val="FFE02E"/>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
                <a:solidFill>
                  <a:schemeClr val="lt1"/>
                </a:solidFill>
                <a:latin typeface="Maven Pro"/>
                <a:ea typeface="Maven Pro"/>
                <a:cs typeface="Maven Pro"/>
                <a:sym typeface="Maven Pro"/>
              </a:rPr>
              <a:t>Kindergarten Teachers</a:t>
            </a:r>
            <a:endParaRPr>
              <a:solidFill>
                <a:schemeClr val="lt1"/>
              </a:solidFill>
              <a:latin typeface="Maven Pro"/>
              <a:ea typeface="Maven Pro"/>
              <a:cs typeface="Maven Pro"/>
              <a:sym typeface="Maven Pro"/>
            </a:endParaRPr>
          </a:p>
        </p:txBody>
      </p:sp>
      <p:sp>
        <p:nvSpPr>
          <p:cNvPr id="72" name="Google Shape;72;g2b94d8617e3_0_0"/>
          <p:cNvSpPr txBox="1"/>
          <p:nvPr>
            <p:ph idx="4294967295" type="body"/>
          </p:nvPr>
        </p:nvSpPr>
        <p:spPr>
          <a:xfrm>
            <a:off x="3221800" y="2268950"/>
            <a:ext cx="2530800" cy="2376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Quicksand"/>
              <a:buChar char="●"/>
            </a:pPr>
            <a:r>
              <a:rPr lang="en" sz="1400">
                <a:latin typeface="Quicksand"/>
                <a:ea typeface="Quicksand"/>
                <a:cs typeface="Quicksand"/>
                <a:sym typeface="Quicksand"/>
              </a:rPr>
              <a:t>KSK - Mrs Kotevich</a:t>
            </a:r>
            <a:endParaRPr sz="1400">
              <a:latin typeface="Quicksand"/>
              <a:ea typeface="Quicksand"/>
              <a:cs typeface="Quicksand"/>
              <a:sym typeface="Quicksand"/>
            </a:endParaRPr>
          </a:p>
          <a:p>
            <a:pPr indent="0" lvl="0" marL="457200" rtl="0" algn="l">
              <a:lnSpc>
                <a:spcPct val="115000"/>
              </a:lnSpc>
              <a:spcBef>
                <a:spcPts val="0"/>
              </a:spcBef>
              <a:spcAft>
                <a:spcPts val="0"/>
              </a:spcAft>
              <a:buSzPts val="1800"/>
              <a:buNone/>
            </a:pPr>
            <a:r>
              <a:rPr lang="en" sz="1400">
                <a:latin typeface="Quicksand"/>
                <a:ea typeface="Quicksand"/>
                <a:cs typeface="Quicksand"/>
                <a:sym typeface="Quicksand"/>
              </a:rPr>
              <a:t>           Mon-Tues</a:t>
            </a:r>
            <a:endParaRPr sz="1400">
              <a:latin typeface="Quicksand"/>
              <a:ea typeface="Quicksand"/>
              <a:cs typeface="Quicksand"/>
              <a:sym typeface="Quicksand"/>
            </a:endParaRPr>
          </a:p>
          <a:p>
            <a:pPr indent="0" lvl="0" marL="457200" rtl="0" algn="l">
              <a:lnSpc>
                <a:spcPct val="115000"/>
              </a:lnSpc>
              <a:spcBef>
                <a:spcPts val="0"/>
              </a:spcBef>
              <a:spcAft>
                <a:spcPts val="0"/>
              </a:spcAft>
              <a:buSzPts val="1800"/>
              <a:buNone/>
            </a:pPr>
            <a:r>
              <a:rPr lang="en" sz="1400">
                <a:latin typeface="Quicksand"/>
                <a:ea typeface="Quicksand"/>
                <a:cs typeface="Quicksand"/>
                <a:sym typeface="Quicksand"/>
              </a:rPr>
              <a:t>       - Mrs Simmonds</a:t>
            </a:r>
            <a:endParaRPr sz="1400">
              <a:latin typeface="Quicksand"/>
              <a:ea typeface="Quicksand"/>
              <a:cs typeface="Quicksand"/>
              <a:sym typeface="Quicksand"/>
            </a:endParaRPr>
          </a:p>
          <a:p>
            <a:pPr indent="0" lvl="0" marL="457200" rtl="0" algn="l">
              <a:lnSpc>
                <a:spcPct val="115000"/>
              </a:lnSpc>
              <a:spcBef>
                <a:spcPts val="0"/>
              </a:spcBef>
              <a:spcAft>
                <a:spcPts val="0"/>
              </a:spcAft>
              <a:buSzPts val="1800"/>
              <a:buNone/>
            </a:pPr>
            <a:r>
              <a:rPr lang="en" sz="1400">
                <a:latin typeface="Quicksand"/>
                <a:ea typeface="Quicksand"/>
                <a:cs typeface="Quicksand"/>
                <a:sym typeface="Quicksand"/>
              </a:rPr>
              <a:t>            Wed-Fri</a:t>
            </a:r>
            <a:endParaRPr sz="1400">
              <a:latin typeface="Quicksand"/>
              <a:ea typeface="Quicksand"/>
              <a:cs typeface="Quicksand"/>
              <a:sym typeface="Quicksand"/>
            </a:endParaRPr>
          </a:p>
          <a:p>
            <a:pPr indent="-317500" lvl="0" marL="457200" rtl="0" algn="l">
              <a:lnSpc>
                <a:spcPct val="115000"/>
              </a:lnSpc>
              <a:spcBef>
                <a:spcPts val="0"/>
              </a:spcBef>
              <a:spcAft>
                <a:spcPts val="0"/>
              </a:spcAft>
              <a:buSzPts val="1400"/>
              <a:buFont typeface="Quicksand"/>
              <a:buChar char="●"/>
            </a:pPr>
            <a:r>
              <a:rPr lang="en" sz="1400">
                <a:latin typeface="Quicksand"/>
                <a:ea typeface="Quicksand"/>
                <a:cs typeface="Quicksand"/>
                <a:sym typeface="Quicksand"/>
              </a:rPr>
              <a:t>KR   - Mrs Riganias</a:t>
            </a:r>
            <a:endParaRPr sz="1400">
              <a:latin typeface="Quicksand"/>
              <a:ea typeface="Quicksand"/>
              <a:cs typeface="Quicksand"/>
              <a:sym typeface="Quicksand"/>
            </a:endParaRPr>
          </a:p>
        </p:txBody>
      </p:sp>
      <p:sp>
        <p:nvSpPr>
          <p:cNvPr id="73" name="Google Shape;73;g2b94d8617e3_0_0"/>
          <p:cNvSpPr txBox="1"/>
          <p:nvPr>
            <p:ph idx="4294967295" type="body"/>
          </p:nvPr>
        </p:nvSpPr>
        <p:spPr>
          <a:xfrm>
            <a:off x="6074425" y="1342525"/>
            <a:ext cx="2530800" cy="82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chemeClr val="lt1"/>
                </a:solidFill>
                <a:latin typeface="Maven Pro"/>
                <a:ea typeface="Maven Pro"/>
                <a:cs typeface="Maven Pro"/>
                <a:sym typeface="Maven Pro"/>
              </a:rPr>
              <a:t>Year 1 &amp; 2 Teachers</a:t>
            </a:r>
            <a:endParaRPr>
              <a:solidFill>
                <a:schemeClr val="lt1"/>
              </a:solidFill>
              <a:latin typeface="Maven Pro"/>
              <a:ea typeface="Maven Pro"/>
              <a:cs typeface="Maven Pro"/>
              <a:sym typeface="Maven Pro"/>
            </a:endParaRPr>
          </a:p>
        </p:txBody>
      </p:sp>
      <p:sp>
        <p:nvSpPr>
          <p:cNvPr id="74" name="Google Shape;74;g2b94d8617e3_0_0"/>
          <p:cNvSpPr txBox="1"/>
          <p:nvPr>
            <p:ph idx="4294967295" type="body"/>
          </p:nvPr>
        </p:nvSpPr>
        <p:spPr>
          <a:xfrm>
            <a:off x="6077675" y="2268950"/>
            <a:ext cx="2683200" cy="23763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Font typeface="Quicksand"/>
              <a:buChar char="●"/>
            </a:pPr>
            <a:r>
              <a:rPr lang="en" sz="1400">
                <a:latin typeface="Quicksand"/>
                <a:ea typeface="Quicksand"/>
                <a:cs typeface="Quicksand"/>
                <a:sym typeface="Quicksand"/>
              </a:rPr>
              <a:t>1/2NW - Mrs Nunn</a:t>
            </a:r>
            <a:endParaRPr sz="1400">
              <a:latin typeface="Quicksand"/>
              <a:ea typeface="Quicksand"/>
              <a:cs typeface="Quicksand"/>
              <a:sym typeface="Quicksand"/>
            </a:endParaRPr>
          </a:p>
          <a:p>
            <a:pPr indent="0" lvl="0" marL="914400" marR="0" rtl="0" algn="l">
              <a:lnSpc>
                <a:spcPct val="115000"/>
              </a:lnSpc>
              <a:spcBef>
                <a:spcPts val="0"/>
              </a:spcBef>
              <a:spcAft>
                <a:spcPts val="0"/>
              </a:spcAft>
              <a:buNone/>
            </a:pPr>
            <a:r>
              <a:rPr lang="en" sz="1400">
                <a:latin typeface="Quicksand"/>
                <a:ea typeface="Quicksand"/>
                <a:cs typeface="Quicksand"/>
                <a:sym typeface="Quicksand"/>
              </a:rPr>
              <a:t>Mon, Thurs-Fri</a:t>
            </a:r>
            <a:endParaRPr sz="1400">
              <a:latin typeface="Quicksand"/>
              <a:ea typeface="Quicksand"/>
              <a:cs typeface="Quicksand"/>
              <a:sym typeface="Quicksand"/>
            </a:endParaRPr>
          </a:p>
          <a:p>
            <a:pPr indent="0" lvl="0" marL="457200" rtl="0" algn="l">
              <a:lnSpc>
                <a:spcPct val="115000"/>
              </a:lnSpc>
              <a:spcBef>
                <a:spcPts val="0"/>
              </a:spcBef>
              <a:spcAft>
                <a:spcPts val="0"/>
              </a:spcAft>
              <a:buSzPts val="1800"/>
              <a:buNone/>
            </a:pPr>
            <a:r>
              <a:rPr lang="en" sz="1400">
                <a:latin typeface="Quicksand"/>
                <a:ea typeface="Quicksand"/>
                <a:cs typeface="Quicksand"/>
                <a:sym typeface="Quicksand"/>
              </a:rPr>
              <a:t>      	   - Mrs Worboys</a:t>
            </a:r>
            <a:endParaRPr sz="1400">
              <a:latin typeface="Quicksand"/>
              <a:ea typeface="Quicksand"/>
              <a:cs typeface="Quicksand"/>
              <a:sym typeface="Quicksand"/>
            </a:endParaRPr>
          </a:p>
          <a:p>
            <a:pPr indent="0" lvl="0" marL="457200" rtl="0" algn="l">
              <a:lnSpc>
                <a:spcPct val="115000"/>
              </a:lnSpc>
              <a:spcBef>
                <a:spcPts val="0"/>
              </a:spcBef>
              <a:spcAft>
                <a:spcPts val="0"/>
              </a:spcAft>
              <a:buSzPts val="1800"/>
              <a:buNone/>
            </a:pPr>
            <a:r>
              <a:rPr lang="en" sz="1400">
                <a:latin typeface="Quicksand"/>
                <a:ea typeface="Quicksand"/>
                <a:cs typeface="Quicksand"/>
                <a:sym typeface="Quicksand"/>
              </a:rPr>
              <a:t>         Tues-Wed</a:t>
            </a:r>
            <a:endParaRPr sz="1400">
              <a:latin typeface="Quicksand"/>
              <a:ea typeface="Quicksand"/>
              <a:cs typeface="Quicksand"/>
              <a:sym typeface="Quicksand"/>
            </a:endParaRPr>
          </a:p>
          <a:p>
            <a:pPr indent="-317500" lvl="0" marL="457200" rtl="0" algn="l">
              <a:lnSpc>
                <a:spcPct val="150000"/>
              </a:lnSpc>
              <a:spcBef>
                <a:spcPts val="0"/>
              </a:spcBef>
              <a:spcAft>
                <a:spcPts val="0"/>
              </a:spcAft>
              <a:buSzPts val="1400"/>
              <a:buFont typeface="Quicksand"/>
              <a:buChar char="●"/>
            </a:pPr>
            <a:r>
              <a:rPr lang="en" sz="1400">
                <a:latin typeface="Quicksand"/>
                <a:ea typeface="Quicksand"/>
                <a:cs typeface="Quicksand"/>
                <a:sym typeface="Quicksand"/>
              </a:rPr>
              <a:t>1/2M -Mrs McTackett</a:t>
            </a:r>
            <a:endParaRPr sz="1400">
              <a:latin typeface="Quicksand"/>
              <a:ea typeface="Quicksand"/>
              <a:cs typeface="Quicksand"/>
              <a:sym typeface="Quicksand"/>
            </a:endParaRPr>
          </a:p>
          <a:p>
            <a:pPr indent="-317500" lvl="0" marL="457200" rtl="0" algn="l">
              <a:lnSpc>
                <a:spcPct val="150000"/>
              </a:lnSpc>
              <a:spcBef>
                <a:spcPts val="0"/>
              </a:spcBef>
              <a:spcAft>
                <a:spcPts val="0"/>
              </a:spcAft>
              <a:buSzPts val="1400"/>
              <a:buFont typeface="Quicksand"/>
              <a:buChar char="●"/>
            </a:pPr>
            <a:r>
              <a:rPr lang="en" sz="1400">
                <a:latin typeface="Quicksand"/>
                <a:ea typeface="Quicksand"/>
                <a:cs typeface="Quicksand"/>
                <a:sym typeface="Quicksand"/>
              </a:rPr>
              <a:t>1/2R -Mrs Rainford</a:t>
            </a:r>
            <a:endParaRPr sz="1400">
              <a:latin typeface="Quicksand"/>
              <a:ea typeface="Quicksand"/>
              <a:cs typeface="Quicksand"/>
              <a:sym typeface="Quicksand"/>
            </a:endParaRPr>
          </a:p>
          <a:p>
            <a:pPr indent="-317500" lvl="0" marL="457200" rtl="0" algn="l">
              <a:lnSpc>
                <a:spcPct val="150000"/>
              </a:lnSpc>
              <a:spcBef>
                <a:spcPts val="0"/>
              </a:spcBef>
              <a:spcAft>
                <a:spcPts val="0"/>
              </a:spcAft>
              <a:buSzPts val="1400"/>
              <a:buFont typeface="Quicksand"/>
              <a:buChar char="●"/>
            </a:pPr>
            <a:r>
              <a:rPr lang="en" sz="1400">
                <a:latin typeface="Quicksand"/>
                <a:ea typeface="Quicksand"/>
                <a:cs typeface="Quicksand"/>
                <a:sym typeface="Quicksand"/>
              </a:rPr>
              <a:t>2/3M - Mrs Malakonakis</a:t>
            </a:r>
            <a:endParaRPr sz="1400">
              <a:latin typeface="Quicksand"/>
              <a:ea typeface="Quicksand"/>
              <a:cs typeface="Quicksand"/>
              <a:sym typeface="Quicksand"/>
            </a:endParaRPr>
          </a:p>
        </p:txBody>
      </p:sp>
      <p:sp>
        <p:nvSpPr>
          <p:cNvPr id="75" name="Google Shape;75;g2b94d8617e3_0_0"/>
          <p:cNvSpPr txBox="1"/>
          <p:nvPr/>
        </p:nvSpPr>
        <p:spPr>
          <a:xfrm>
            <a:off x="6006200" y="1331200"/>
            <a:ext cx="2683200" cy="8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ven Pro"/>
              <a:ea typeface="Maven Pro"/>
              <a:cs typeface="Maven Pro"/>
              <a:sym typeface="Maven Pro"/>
            </a:endParaRPr>
          </a:p>
        </p:txBody>
      </p:sp>
      <p:sp>
        <p:nvSpPr>
          <p:cNvPr id="76" name="Google Shape;76;g2b94d8617e3_0_0"/>
          <p:cNvSpPr txBox="1"/>
          <p:nvPr>
            <p:ph idx="4294967295" type="body"/>
          </p:nvPr>
        </p:nvSpPr>
        <p:spPr>
          <a:xfrm>
            <a:off x="6077675" y="1294938"/>
            <a:ext cx="2673000" cy="823200"/>
          </a:xfrm>
          <a:prstGeom prst="rect">
            <a:avLst/>
          </a:prstGeom>
          <a:solidFill>
            <a:srgbClr val="FFE02E"/>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
                <a:solidFill>
                  <a:schemeClr val="lt1"/>
                </a:solidFill>
                <a:latin typeface="Maven Pro"/>
                <a:ea typeface="Maven Pro"/>
                <a:cs typeface="Maven Pro"/>
                <a:sym typeface="Maven Pro"/>
              </a:rPr>
              <a:t>Year 1 &amp; 2 Teachers</a:t>
            </a:r>
            <a:endParaRPr>
              <a:solidFill>
                <a:schemeClr val="lt1"/>
              </a:solidFill>
              <a:latin typeface="Maven Pro"/>
              <a:ea typeface="Maven Pro"/>
              <a:cs typeface="Maven Pro"/>
              <a:sym typeface="Maven Pro"/>
            </a:endParaRPr>
          </a:p>
        </p:txBody>
      </p:sp>
      <p:pic>
        <p:nvPicPr>
          <p:cNvPr id="77" name="Google Shape;77;g2b94d8617e3_0_0"/>
          <p:cNvPicPr preferRelativeResize="0"/>
          <p:nvPr/>
        </p:nvPicPr>
        <p:blipFill>
          <a:blip r:embed="rId3">
            <a:alphaModFix/>
          </a:blip>
          <a:stretch>
            <a:fillRect/>
          </a:stretch>
        </p:blipFill>
        <p:spPr>
          <a:xfrm rot="5400000">
            <a:off x="1703376" y="3715899"/>
            <a:ext cx="1432024" cy="954675"/>
          </a:xfrm>
          <a:prstGeom prst="rect">
            <a:avLst/>
          </a:prstGeom>
          <a:noFill/>
          <a:ln>
            <a:noFill/>
          </a:ln>
        </p:spPr>
      </p:pic>
      <p:pic>
        <p:nvPicPr>
          <p:cNvPr id="78" name="Google Shape;78;g2b94d8617e3_0_0"/>
          <p:cNvPicPr preferRelativeResize="0"/>
          <p:nvPr/>
        </p:nvPicPr>
        <p:blipFill>
          <a:blip r:embed="rId4">
            <a:alphaModFix/>
          </a:blip>
          <a:stretch>
            <a:fillRect/>
          </a:stretch>
        </p:blipFill>
        <p:spPr>
          <a:xfrm rot="5400000">
            <a:off x="477462" y="3714763"/>
            <a:ext cx="1425176" cy="950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Communication</a:t>
            </a:r>
            <a:endParaRPr>
              <a:solidFill>
                <a:srgbClr val="095924"/>
              </a:solidFill>
              <a:latin typeface="Maven Pro"/>
              <a:ea typeface="Maven Pro"/>
              <a:cs typeface="Maven Pro"/>
              <a:sym typeface="Maven Pro"/>
            </a:endParaRPr>
          </a:p>
        </p:txBody>
      </p:sp>
      <p:sp>
        <p:nvSpPr>
          <p:cNvPr id="210" name="Google Shape;210;p18"/>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Fortnightly Newsletters-online</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LPS Website</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Sentral for Parents app</a:t>
            </a:r>
            <a:endParaRPr i="1">
              <a:latin typeface="Maven Pro"/>
              <a:ea typeface="Maven Pro"/>
              <a:cs typeface="Maven Pro"/>
              <a:sym typeface="Maven Pro"/>
            </a:endParaRPr>
          </a:p>
          <a:p>
            <a:pPr indent="-342900" lvl="0" marL="45720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Lugarno Public School Facebook page - regularly updated with the most current information, news and events</a:t>
            </a:r>
            <a:endParaRPr>
              <a:latin typeface="Maven Pro"/>
              <a:ea typeface="Maven Pro"/>
              <a:cs typeface="Maven Pro"/>
              <a:sym typeface="Maven Pro"/>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All notes are sent home via the Sentral Parent Communication app - please ensure notifications are enabled</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A list of notes is included in the newsletter-please check</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Please ensure your contact details are up to date. This can be done through the office</a:t>
            </a:r>
            <a:endParaRPr/>
          </a:p>
          <a:p>
            <a:pPr indent="0" lvl="0" marL="457200" rtl="0" algn="l">
              <a:lnSpc>
                <a:spcPct val="115000"/>
              </a:lnSpc>
              <a:spcBef>
                <a:spcPts val="0"/>
              </a:spcBef>
              <a:spcAft>
                <a:spcPts val="0"/>
              </a:spcAft>
              <a:buSzPts val="1800"/>
              <a:buNone/>
            </a:pPr>
            <a:r>
              <a:t/>
            </a:r>
            <a:endParaRPr>
              <a:latin typeface="Maven Pro"/>
              <a:ea typeface="Maven Pro"/>
              <a:cs typeface="Maven Pro"/>
              <a:sym typeface="Maven Pro"/>
            </a:endParaRPr>
          </a:p>
        </p:txBody>
      </p:sp>
      <p:pic>
        <p:nvPicPr>
          <p:cNvPr id="211" name="Google Shape;211;p18"/>
          <p:cNvPicPr preferRelativeResize="0"/>
          <p:nvPr/>
        </p:nvPicPr>
        <p:blipFill rotWithShape="1">
          <a:blip r:embed="rId3">
            <a:alphaModFix/>
          </a:blip>
          <a:srcRect b="0" l="0" r="0" t="0"/>
          <a:stretch/>
        </p:blipFill>
        <p:spPr>
          <a:xfrm>
            <a:off x="7209050" y="136850"/>
            <a:ext cx="1736525" cy="2075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Payment Policy</a:t>
            </a:r>
            <a:endParaRPr>
              <a:solidFill>
                <a:srgbClr val="095924"/>
              </a:solidFill>
              <a:latin typeface="Maven Pro"/>
              <a:ea typeface="Maven Pro"/>
              <a:cs typeface="Maven Pro"/>
              <a:sym typeface="Maven Pro"/>
            </a:endParaRPr>
          </a:p>
        </p:txBody>
      </p:sp>
      <p:sp>
        <p:nvSpPr>
          <p:cNvPr id="217" name="Google Shape;217;p20"/>
          <p:cNvSpPr txBox="1"/>
          <p:nvPr>
            <p:ph idx="1" type="body"/>
          </p:nvPr>
        </p:nvSpPr>
        <p:spPr>
          <a:xfrm>
            <a:off x="311700" y="974300"/>
            <a:ext cx="8520600" cy="4059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Payments may be made online via the Sentral Parent Communication app</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A black letterbox is at the front office; any money/notes are to be dropped off there at the beginning of the day</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Due date is strictly adhered to</a:t>
            </a:r>
            <a:endParaRPr>
              <a:latin typeface="Quicksand"/>
              <a:ea typeface="Quicksand"/>
              <a:cs typeface="Quicksand"/>
              <a:sym typeface="Quicksand"/>
            </a:endParaRPr>
          </a:p>
          <a:p>
            <a:pPr indent="-342900" lvl="0" marL="457200" marR="0" rtl="0" algn="l">
              <a:lnSpc>
                <a:spcPct val="150000"/>
              </a:lnSpc>
              <a:spcBef>
                <a:spcPts val="0"/>
              </a:spcBef>
              <a:spcAft>
                <a:spcPts val="0"/>
              </a:spcAft>
              <a:buClr>
                <a:srgbClr val="FFE02E"/>
              </a:buClr>
              <a:buSzPts val="1800"/>
              <a:buFont typeface="Maven Pro"/>
              <a:buChar char="●"/>
            </a:pPr>
            <a:r>
              <a:rPr lang="en">
                <a:latin typeface="Quicksand"/>
                <a:ea typeface="Quicksand"/>
                <a:cs typeface="Quicksand"/>
                <a:sym typeface="Quicksand"/>
              </a:rPr>
              <a:t>Please contact school immediately if unable to pay to avoid disappointment</a:t>
            </a:r>
            <a:endParaRPr>
              <a:latin typeface="Maven Pro"/>
              <a:ea typeface="Maven Pro"/>
              <a:cs typeface="Maven Pro"/>
              <a:sym typeface="Maven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1128ec152d9_0_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rPr>
              <a:t>Permission to Publish</a:t>
            </a:r>
            <a:endParaRPr>
              <a:solidFill>
                <a:srgbClr val="095924"/>
              </a:solidFill>
            </a:endParaRPr>
          </a:p>
        </p:txBody>
      </p:sp>
      <p:sp>
        <p:nvSpPr>
          <p:cNvPr id="223" name="Google Shape;223;g1128ec152d9_0_5"/>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latin typeface="Quicksand"/>
                <a:ea typeface="Quicksand"/>
                <a:cs typeface="Quicksand"/>
                <a:sym typeface="Quicksand"/>
              </a:rPr>
              <a:t>Upon enrolment, our school seeks </a:t>
            </a:r>
            <a:r>
              <a:rPr i="1" lang="en">
                <a:latin typeface="Quicksand"/>
                <a:ea typeface="Quicksand"/>
                <a:cs typeface="Quicksand"/>
                <a:sym typeface="Quicksand"/>
              </a:rPr>
              <a:t>Permission to Publish </a:t>
            </a:r>
            <a:r>
              <a:rPr lang="en">
                <a:latin typeface="Quicksand"/>
                <a:ea typeface="Quicksand"/>
                <a:cs typeface="Quicksand"/>
                <a:sym typeface="Quicksand"/>
              </a:rPr>
              <a:t>photographs of your child and their work. Annually, our school will also request this permission via a note at the beginning of the year.</a:t>
            </a:r>
            <a:endParaRPr>
              <a:latin typeface="Quicksand"/>
              <a:ea typeface="Quicksand"/>
              <a:cs typeface="Quicksand"/>
              <a:sym typeface="Quicksand"/>
            </a:endParaRPr>
          </a:p>
          <a:p>
            <a:pPr indent="0" lvl="0" marL="0" rtl="0" algn="l">
              <a:lnSpc>
                <a:spcPct val="115000"/>
              </a:lnSpc>
              <a:spcBef>
                <a:spcPts val="0"/>
              </a:spcBef>
              <a:spcAft>
                <a:spcPts val="0"/>
              </a:spcAft>
              <a:buSzPts val="1800"/>
              <a:buNone/>
            </a:pPr>
            <a:r>
              <a:t/>
            </a:r>
            <a:endParaRPr>
              <a:latin typeface="Quicksand"/>
              <a:ea typeface="Quicksand"/>
              <a:cs typeface="Quicksand"/>
              <a:sym typeface="Quicksand"/>
            </a:endParaRPr>
          </a:p>
          <a:p>
            <a:pPr indent="0" lvl="0" marL="0" rtl="0" algn="l">
              <a:lnSpc>
                <a:spcPct val="115000"/>
              </a:lnSpc>
              <a:spcBef>
                <a:spcPts val="0"/>
              </a:spcBef>
              <a:spcAft>
                <a:spcPts val="0"/>
              </a:spcAft>
              <a:buSzPts val="1800"/>
              <a:buNone/>
            </a:pPr>
            <a:r>
              <a:rPr lang="en">
                <a:latin typeface="Quicksand"/>
                <a:ea typeface="Quicksand"/>
                <a:cs typeface="Quicksand"/>
                <a:sym typeface="Quicksand"/>
              </a:rPr>
              <a:t>These photographs may be included in the school newsletter, school Facebook page, Instagram post, </a:t>
            </a:r>
            <a:r>
              <a:rPr i="1" lang="en">
                <a:latin typeface="Quicksand"/>
                <a:ea typeface="Quicksand"/>
                <a:cs typeface="Quicksand"/>
                <a:sym typeface="Quicksand"/>
              </a:rPr>
              <a:t>Google Classroom </a:t>
            </a:r>
            <a:r>
              <a:rPr lang="en">
                <a:latin typeface="Quicksand"/>
                <a:ea typeface="Quicksand"/>
                <a:cs typeface="Quicksand"/>
                <a:sym typeface="Quicksand"/>
              </a:rPr>
              <a:t> or a P&amp;C promotion</a:t>
            </a:r>
            <a:r>
              <a:rPr i="1" lang="en">
                <a:latin typeface="Quicksand"/>
                <a:ea typeface="Quicksand"/>
                <a:cs typeface="Quicksand"/>
                <a:sym typeface="Quicksand"/>
              </a:rPr>
              <a:t>. </a:t>
            </a:r>
            <a:r>
              <a:rPr lang="en">
                <a:latin typeface="Quicksand"/>
                <a:ea typeface="Quicksand"/>
                <a:cs typeface="Quicksand"/>
                <a:sym typeface="Quicksand"/>
              </a:rPr>
              <a:t>If published, third parties will be able to view these photographs and/or work.</a:t>
            </a:r>
            <a:endParaRPr>
              <a:latin typeface="Quicksand"/>
              <a:ea typeface="Quicksand"/>
              <a:cs typeface="Quicksand"/>
              <a:sym typeface="Quicksand"/>
            </a:endParaRPr>
          </a:p>
          <a:p>
            <a:pPr indent="0" lvl="0" marL="0" rtl="0" algn="l">
              <a:lnSpc>
                <a:spcPct val="115000"/>
              </a:lnSpc>
              <a:spcBef>
                <a:spcPts val="1200"/>
              </a:spcBef>
              <a:spcAft>
                <a:spcPts val="0"/>
              </a:spcAft>
              <a:buClr>
                <a:schemeClr val="dk1"/>
              </a:buClr>
              <a:buSzPts val="1100"/>
              <a:buFont typeface="Arial"/>
              <a:buNone/>
            </a:pPr>
            <a:r>
              <a:rPr lang="en" sz="1100">
                <a:solidFill>
                  <a:schemeClr val="dk1"/>
                </a:solidFill>
                <a:latin typeface="Quicksand"/>
                <a:ea typeface="Quicksand"/>
                <a:cs typeface="Quicksand"/>
                <a:sym typeface="Quicksand"/>
              </a:rPr>
              <a:t> </a:t>
            </a:r>
            <a:endParaRPr sz="1100">
              <a:solidFill>
                <a:schemeClr val="dk1"/>
              </a:solidFill>
              <a:latin typeface="Quicksand"/>
              <a:ea typeface="Quicksand"/>
              <a:cs typeface="Quicksand"/>
              <a:sym typeface="Quicksand"/>
            </a:endParaRPr>
          </a:p>
          <a:p>
            <a:pPr indent="0" lvl="0" marL="0" rtl="0" algn="l">
              <a:lnSpc>
                <a:spcPct val="115000"/>
              </a:lnSpc>
              <a:spcBef>
                <a:spcPts val="1200"/>
              </a:spcBef>
              <a:spcAft>
                <a:spcPts val="0"/>
              </a:spcAft>
              <a:buClr>
                <a:schemeClr val="dk1"/>
              </a:buClr>
              <a:buSzPts val="1100"/>
              <a:buFont typeface="Arial"/>
              <a:buNone/>
            </a:pPr>
            <a:r>
              <a:rPr lang="en" sz="1100">
                <a:solidFill>
                  <a:schemeClr val="dk1"/>
                </a:solidFill>
                <a:latin typeface="Quicksand"/>
                <a:ea typeface="Quicksand"/>
                <a:cs typeface="Quicksand"/>
                <a:sym typeface="Quicksand"/>
              </a:rPr>
              <a:t> </a:t>
            </a:r>
            <a:endParaRPr sz="1100">
              <a:solidFill>
                <a:schemeClr val="dk1"/>
              </a:solidFill>
              <a:latin typeface="Quicksand"/>
              <a:ea typeface="Quicksand"/>
              <a:cs typeface="Quicksand"/>
              <a:sym typeface="Quicksand"/>
            </a:endParaRPr>
          </a:p>
          <a:p>
            <a:pPr indent="0" lvl="0" marL="0" rtl="0" algn="l">
              <a:lnSpc>
                <a:spcPct val="115000"/>
              </a:lnSpc>
              <a:spcBef>
                <a:spcPts val="1200"/>
              </a:spcBef>
              <a:spcAft>
                <a:spcPts val="0"/>
              </a:spcAft>
              <a:buSzPts val="1800"/>
              <a:buNone/>
            </a:pPr>
            <a:r>
              <a:t/>
            </a:r>
            <a:endParaRPr i="1">
              <a:latin typeface="Quicksand"/>
              <a:ea typeface="Quicksand"/>
              <a:cs typeface="Quicksand"/>
              <a:sym typeface="Quicksa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Interviews and Reports</a:t>
            </a:r>
            <a:endParaRPr>
              <a:solidFill>
                <a:srgbClr val="095924"/>
              </a:solidFill>
              <a:latin typeface="Maven Pro"/>
              <a:ea typeface="Maven Pro"/>
              <a:cs typeface="Maven Pro"/>
              <a:sym typeface="Maven Pro"/>
            </a:endParaRPr>
          </a:p>
        </p:txBody>
      </p:sp>
      <p:sp>
        <p:nvSpPr>
          <p:cNvPr id="229" name="Google Shape;229;p21"/>
          <p:cNvSpPr txBox="1"/>
          <p:nvPr>
            <p:ph idx="1" type="body"/>
          </p:nvPr>
        </p:nvSpPr>
        <p:spPr>
          <a:xfrm>
            <a:off x="311700" y="1017725"/>
            <a:ext cx="8520600" cy="4059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Interviews will be in Weeks 10 and 11, Term 1 </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Semester One Reports sent home at the end of Term 2</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Semester Two Reports sent home at the end of Term 4</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Contact the class teacher for an appointment, if there are any concerns with your child’s progress or wellbeing.</a:t>
            </a:r>
            <a:endParaRPr>
              <a:latin typeface="Quicksand"/>
              <a:ea typeface="Quicksand"/>
              <a:cs typeface="Quicksand"/>
              <a:sym typeface="Quicksand"/>
            </a:endParaRPr>
          </a:p>
        </p:txBody>
      </p:sp>
      <p:pic>
        <p:nvPicPr>
          <p:cNvPr id="230" name="Google Shape;230;p21"/>
          <p:cNvPicPr preferRelativeResize="0"/>
          <p:nvPr/>
        </p:nvPicPr>
        <p:blipFill rotWithShape="1">
          <a:blip r:embed="rId3">
            <a:alphaModFix/>
          </a:blip>
          <a:srcRect b="0" l="0" r="0" t="0"/>
          <a:stretch/>
        </p:blipFill>
        <p:spPr>
          <a:xfrm>
            <a:off x="6516400" y="2502178"/>
            <a:ext cx="2537500" cy="2641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Pick up Routines</a:t>
            </a:r>
            <a:endParaRPr>
              <a:solidFill>
                <a:srgbClr val="095924"/>
              </a:solidFill>
              <a:latin typeface="Maven Pro"/>
              <a:ea typeface="Maven Pro"/>
              <a:cs typeface="Maven Pro"/>
              <a:sym typeface="Maven Pro"/>
            </a:endParaRPr>
          </a:p>
        </p:txBody>
      </p:sp>
      <p:sp>
        <p:nvSpPr>
          <p:cNvPr id="236" name="Google Shape;236;p22"/>
          <p:cNvSpPr txBox="1"/>
          <p:nvPr>
            <p:ph idx="1" type="body"/>
          </p:nvPr>
        </p:nvSpPr>
        <p:spPr>
          <a:xfrm>
            <a:off x="311700" y="1017725"/>
            <a:ext cx="8520600" cy="4059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Students’ safety and wellbeing are paramount</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Authorised people only to pick up students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Please advise classroom teacher (in writing) if another adult is picking up your child</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OOSH care staff personally come across to pick up students</a:t>
            </a:r>
            <a:endParaRPr>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latin typeface="Quicksand"/>
                <a:ea typeface="Quicksand"/>
                <a:cs typeface="Quicksand"/>
                <a:sym typeface="Quicksand"/>
              </a:rPr>
              <a:t>Call the school before 2:20pm if you are running late-your child will be supervised by an Assistant Principal </a:t>
            </a:r>
            <a:endParaRPr>
              <a:latin typeface="Quicksand"/>
              <a:ea typeface="Quicksand"/>
              <a:cs typeface="Quicksand"/>
              <a:sym typeface="Quicksand"/>
            </a:endParaRPr>
          </a:p>
          <a:p>
            <a:pPr indent="0" lvl="0" marL="0" rtl="0" algn="l">
              <a:lnSpc>
                <a:spcPct val="115000"/>
              </a:lnSpc>
              <a:spcBef>
                <a:spcPts val="1600"/>
              </a:spcBef>
              <a:spcAft>
                <a:spcPts val="0"/>
              </a:spcAft>
              <a:buSzPts val="1800"/>
              <a:buNone/>
            </a:pPr>
            <a:r>
              <a:t/>
            </a:r>
            <a:endParaRPr>
              <a:latin typeface="Quicksand"/>
              <a:ea typeface="Quicksand"/>
              <a:cs typeface="Quicksand"/>
              <a:sym typeface="Quicksand"/>
            </a:endParaRPr>
          </a:p>
          <a:p>
            <a:pPr indent="0" lvl="0" marL="457200" rtl="0" algn="l">
              <a:lnSpc>
                <a:spcPct val="115000"/>
              </a:lnSpc>
              <a:spcBef>
                <a:spcPts val="1600"/>
              </a:spcBef>
              <a:spcAft>
                <a:spcPts val="1600"/>
              </a:spcAft>
              <a:buSzPts val="1800"/>
              <a:buNone/>
            </a:pPr>
            <a:r>
              <a:t/>
            </a:r>
            <a:endParaRPr>
              <a:latin typeface="Quicksand"/>
              <a:ea typeface="Quicksand"/>
              <a:cs typeface="Quicksand"/>
              <a:sym typeface="Quicksa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P&amp;C</a:t>
            </a:r>
            <a:endParaRPr>
              <a:solidFill>
                <a:srgbClr val="095924"/>
              </a:solidFill>
              <a:latin typeface="Maven Pro"/>
              <a:ea typeface="Maven Pro"/>
              <a:cs typeface="Maven Pro"/>
              <a:sym typeface="Maven Pro"/>
            </a:endParaRPr>
          </a:p>
        </p:txBody>
      </p:sp>
      <p:sp>
        <p:nvSpPr>
          <p:cNvPr id="242" name="Google Shape;242;p23"/>
          <p:cNvSpPr txBox="1"/>
          <p:nvPr>
            <p:ph idx="1" type="body"/>
          </p:nvPr>
        </p:nvSpPr>
        <p:spPr>
          <a:xfrm>
            <a:off x="311700" y="1070475"/>
            <a:ext cx="8520600" cy="4059600"/>
          </a:xfrm>
          <a:prstGeom prst="rect">
            <a:avLst/>
          </a:prstGeom>
          <a:solidFill>
            <a:srgbClr val="FFFFFF"/>
          </a:solid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FFE02E"/>
              </a:buClr>
              <a:buSzPts val="2400"/>
              <a:buFont typeface="Quicksand"/>
              <a:buChar char="●"/>
            </a:pPr>
            <a:r>
              <a:rPr lang="en">
                <a:solidFill>
                  <a:srgbClr val="222222"/>
                </a:solidFill>
                <a:highlight>
                  <a:srgbClr val="FFFFFF"/>
                </a:highlight>
                <a:latin typeface="Quicksand"/>
                <a:ea typeface="Quicksand"/>
                <a:cs typeface="Quicksand"/>
                <a:sym typeface="Quicksand"/>
              </a:rPr>
              <a:t>The P &amp; C is a group of parents and carers who volunteer their time and skills to assist the Principal and the school in order to enhance the school experience and learning environment for students. This involves running the school canteen, uniform shop and numerous fundraising activities.</a:t>
            </a:r>
            <a:endParaRPr>
              <a:solidFill>
                <a:srgbClr val="222222"/>
              </a:solidFill>
              <a:highlight>
                <a:srgbClr val="FFFFFF"/>
              </a:highlight>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solidFill>
                  <a:schemeClr val="dk1"/>
                </a:solidFill>
                <a:latin typeface="Quicksand"/>
                <a:ea typeface="Quicksand"/>
                <a:cs typeface="Quicksand"/>
                <a:sym typeface="Quicksand"/>
              </a:rPr>
              <a:t>Please see the P&amp;C’s fortnightly newsletters for current events and information, and if you would like to join.</a:t>
            </a:r>
            <a:endParaRPr>
              <a:solidFill>
                <a:schemeClr val="dk1"/>
              </a:solidFill>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solidFill>
                  <a:schemeClr val="dk1"/>
                </a:solidFill>
                <a:latin typeface="Quicksand"/>
                <a:ea typeface="Quicksand"/>
                <a:cs typeface="Quicksand"/>
                <a:sym typeface="Quicksand"/>
              </a:rPr>
              <a:t>The P &amp; C meet once a month on the 3rd Wednesday of the month at 7pm </a:t>
            </a:r>
            <a:endParaRPr>
              <a:solidFill>
                <a:schemeClr val="dk1"/>
              </a:solidFill>
              <a:latin typeface="Quicksand"/>
              <a:ea typeface="Quicksand"/>
              <a:cs typeface="Quicksand"/>
              <a:sym typeface="Quicksand"/>
            </a:endParaRPr>
          </a:p>
          <a:p>
            <a:pPr indent="-342900" lvl="0" marL="457200" rtl="0" algn="l">
              <a:lnSpc>
                <a:spcPct val="115000"/>
              </a:lnSpc>
              <a:spcBef>
                <a:spcPts val="0"/>
              </a:spcBef>
              <a:spcAft>
                <a:spcPts val="0"/>
              </a:spcAft>
              <a:buClr>
                <a:srgbClr val="FFE02E"/>
              </a:buClr>
              <a:buSzPts val="1800"/>
              <a:buFont typeface="Quicksand"/>
              <a:buChar char="●"/>
            </a:pPr>
            <a:r>
              <a:rPr lang="en">
                <a:solidFill>
                  <a:schemeClr val="dk1"/>
                </a:solidFill>
                <a:latin typeface="Quicksand"/>
                <a:ea typeface="Quicksand"/>
                <a:cs typeface="Quicksand"/>
                <a:sym typeface="Quicksand"/>
              </a:rPr>
              <a:t>The first meeting of the year is tonight at 7pm in the school library.</a:t>
            </a:r>
            <a:endParaRPr>
              <a:solidFill>
                <a:schemeClr val="dk1"/>
              </a:solidFill>
              <a:latin typeface="Quicksand"/>
              <a:ea typeface="Quicksand"/>
              <a:cs typeface="Quicksand"/>
              <a:sym typeface="Quicksand"/>
            </a:endParaRPr>
          </a:p>
          <a:p>
            <a:pPr indent="0" lvl="0" marL="0" rtl="0" algn="l">
              <a:lnSpc>
                <a:spcPct val="115000"/>
              </a:lnSpc>
              <a:spcBef>
                <a:spcPts val="1600"/>
              </a:spcBef>
              <a:spcAft>
                <a:spcPts val="0"/>
              </a:spcAft>
              <a:buSzPts val="1800"/>
              <a:buNone/>
            </a:pPr>
            <a:r>
              <a:t/>
            </a:r>
            <a:endParaRPr>
              <a:latin typeface="Quicksand"/>
              <a:ea typeface="Quicksand"/>
              <a:cs typeface="Quicksand"/>
              <a:sym typeface="Quicksand"/>
            </a:endParaRPr>
          </a:p>
          <a:p>
            <a:pPr indent="0" lvl="0" marL="457200" rtl="0" algn="l">
              <a:lnSpc>
                <a:spcPct val="115000"/>
              </a:lnSpc>
              <a:spcBef>
                <a:spcPts val="1600"/>
              </a:spcBef>
              <a:spcAft>
                <a:spcPts val="1600"/>
              </a:spcAft>
              <a:buSzPts val="1800"/>
              <a:buNone/>
            </a:pPr>
            <a:r>
              <a:t/>
            </a:r>
            <a:endParaRPr>
              <a:latin typeface="Quicksand"/>
              <a:ea typeface="Quicksand"/>
              <a:cs typeface="Quicksand"/>
              <a:sym typeface="Quicksa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128ec152d9_0_0"/>
          <p:cNvSpPr txBox="1"/>
          <p:nvPr>
            <p:ph type="title"/>
          </p:nvPr>
        </p:nvSpPr>
        <p:spPr>
          <a:xfrm>
            <a:off x="311700" y="2691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rPr>
              <a:t>Question Time</a:t>
            </a:r>
            <a:endParaRPr>
              <a:solidFill>
                <a:srgbClr val="095924"/>
              </a:solidFill>
            </a:endParaRPr>
          </a:p>
        </p:txBody>
      </p:sp>
      <p:sp>
        <p:nvSpPr>
          <p:cNvPr id="248" name="Google Shape;248;g1128ec152d9_0_0"/>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latin typeface="Quicksand"/>
                <a:ea typeface="Quicksand"/>
                <a:cs typeface="Quicksand"/>
                <a:sym typeface="Quicksand"/>
              </a:rPr>
              <a:t>Thank you for joining us this afternoon.</a:t>
            </a:r>
            <a:endParaRPr>
              <a:latin typeface="Quicksand"/>
              <a:ea typeface="Quicksand"/>
              <a:cs typeface="Quicksand"/>
              <a:sym typeface="Quicksand"/>
            </a:endParaRPr>
          </a:p>
          <a:p>
            <a:pPr indent="0" lvl="0" marL="0" rtl="0" algn="l">
              <a:lnSpc>
                <a:spcPct val="115000"/>
              </a:lnSpc>
              <a:spcBef>
                <a:spcPts val="0"/>
              </a:spcBef>
              <a:spcAft>
                <a:spcPts val="0"/>
              </a:spcAft>
              <a:buSzPts val="1800"/>
              <a:buNone/>
            </a:pPr>
            <a:r>
              <a:t/>
            </a:r>
            <a:endParaRPr>
              <a:latin typeface="Quicksand"/>
              <a:ea typeface="Quicksand"/>
              <a:cs typeface="Quicksand"/>
              <a:sym typeface="Quicksand"/>
            </a:endParaRPr>
          </a:p>
          <a:p>
            <a:pPr indent="0" lvl="0" marL="0" rtl="0" algn="l">
              <a:lnSpc>
                <a:spcPct val="115000"/>
              </a:lnSpc>
              <a:spcBef>
                <a:spcPts val="0"/>
              </a:spcBef>
              <a:spcAft>
                <a:spcPts val="0"/>
              </a:spcAft>
              <a:buSzPts val="1800"/>
              <a:buNone/>
            </a:pPr>
            <a:r>
              <a:rPr lang="en">
                <a:latin typeface="Quicksand"/>
                <a:ea typeface="Quicksand"/>
                <a:cs typeface="Quicksand"/>
                <a:sym typeface="Quicksand"/>
              </a:rPr>
              <a:t>Please remember that this is a general information session. If you have a question that relates specifically to your child, then please make a time to see your child’s teacher.</a:t>
            </a:r>
            <a:endParaRPr>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Support Team</a:t>
            </a:r>
            <a:endParaRPr>
              <a:solidFill>
                <a:srgbClr val="095924"/>
              </a:solidFill>
              <a:latin typeface="Maven Pro"/>
              <a:ea typeface="Maven Pro"/>
              <a:cs typeface="Maven Pro"/>
              <a:sym typeface="Maven Pro"/>
            </a:endParaRPr>
          </a:p>
        </p:txBody>
      </p:sp>
      <p:sp>
        <p:nvSpPr>
          <p:cNvPr id="84" name="Google Shape;84;p3"/>
          <p:cNvSpPr txBox="1"/>
          <p:nvPr>
            <p:ph idx="1" type="body"/>
          </p:nvPr>
        </p:nvSpPr>
        <p:spPr>
          <a:xfrm>
            <a:off x="311700" y="923875"/>
            <a:ext cx="8520600" cy="38226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Teacher Librarian - Mrs Dufty</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EAL/D - Ms Jones </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LaST - Ms Maloney </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Additional support - Mrs Kotevich and Mrs Worboys</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RFF - Mrs Androulakis and Mrs Anastasiou</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Student Learning and Support Officers - Mrs Targett, Mrs Wootton and Mrs Ryan</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Student Welfare and Support Officer - Miss Savage</a:t>
            </a:r>
            <a:endParaRPr sz="1400">
              <a:latin typeface="Quicksand"/>
              <a:ea typeface="Quicksand"/>
              <a:cs typeface="Quicksand"/>
              <a:sym typeface="Quicksand"/>
            </a:endParaRPr>
          </a:p>
          <a:p>
            <a:pPr indent="-317500" lvl="0" marL="457200" rtl="0" algn="l">
              <a:lnSpc>
                <a:spcPct val="150000"/>
              </a:lnSpc>
              <a:spcBef>
                <a:spcPts val="0"/>
              </a:spcBef>
              <a:spcAft>
                <a:spcPts val="0"/>
              </a:spcAft>
              <a:buClr>
                <a:srgbClr val="FFE02E"/>
              </a:buClr>
              <a:buSzPts val="1400"/>
              <a:buFont typeface="Quicksand"/>
              <a:buChar char="●"/>
            </a:pPr>
            <a:r>
              <a:rPr lang="en" sz="1400">
                <a:latin typeface="Quicksand"/>
                <a:ea typeface="Quicksand"/>
                <a:cs typeface="Quicksand"/>
                <a:sym typeface="Quicksand"/>
              </a:rPr>
              <a:t>School Counsellor - Ms Burgess</a:t>
            </a:r>
            <a:endParaRPr sz="1400">
              <a:latin typeface="Quicksand"/>
              <a:ea typeface="Quicksand"/>
              <a:cs typeface="Quicksand"/>
              <a:sym typeface="Quicksand"/>
            </a:endParaRPr>
          </a:p>
          <a:p>
            <a:pPr indent="0" lvl="0" marL="0" rtl="0" algn="l">
              <a:lnSpc>
                <a:spcPct val="100000"/>
              </a:lnSpc>
              <a:spcBef>
                <a:spcPts val="1600"/>
              </a:spcBef>
              <a:spcAft>
                <a:spcPts val="1600"/>
              </a:spcAft>
              <a:buSzPts val="1800"/>
              <a:buNone/>
            </a:pPr>
            <a:r>
              <a:rPr i="1" lang="en">
                <a:latin typeface="Quicksand"/>
                <a:ea typeface="Quicksand"/>
                <a:cs typeface="Quicksand"/>
                <a:sym typeface="Quicksand"/>
              </a:rPr>
              <a:t>The Support Team works with our K-2 students to provide support in learning and wellbeing. A parent referral is needed to access wellbeing support.</a:t>
            </a:r>
            <a:endParaRPr i="1">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4"/>
          <p:cNvPicPr preferRelativeResize="0"/>
          <p:nvPr/>
        </p:nvPicPr>
        <p:blipFill rotWithShape="1">
          <a:blip r:embed="rId3">
            <a:alphaModFix/>
          </a:blip>
          <a:srcRect b="0" l="0" r="0" t="0"/>
          <a:stretch/>
        </p:blipFill>
        <p:spPr>
          <a:xfrm>
            <a:off x="52475" y="42000"/>
            <a:ext cx="9091523" cy="5101501"/>
          </a:xfrm>
          <a:prstGeom prst="rect">
            <a:avLst/>
          </a:prstGeom>
          <a:noFill/>
          <a:ln>
            <a:noFill/>
          </a:ln>
        </p:spPr>
      </p:pic>
      <p:sp>
        <p:nvSpPr>
          <p:cNvPr id="90" name="Google Shape;90;p4"/>
          <p:cNvSpPr txBox="1"/>
          <p:nvPr>
            <p:ph type="title"/>
          </p:nvPr>
        </p:nvSpPr>
        <p:spPr>
          <a:xfrm>
            <a:off x="131225" y="136450"/>
            <a:ext cx="8686200" cy="66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6000">
                <a:solidFill>
                  <a:srgbClr val="095924"/>
                </a:solidFill>
                <a:latin typeface="Maven Pro"/>
                <a:ea typeface="Maven Pro"/>
                <a:cs typeface="Maven Pro"/>
                <a:sym typeface="Maven Pro"/>
              </a:rPr>
              <a:t>Curriculum KLAs</a:t>
            </a:r>
            <a:endParaRPr b="1" sz="6000">
              <a:solidFill>
                <a:srgbClr val="095924"/>
              </a:solidFill>
              <a:latin typeface="Maven Pro"/>
              <a:ea typeface="Maven Pro"/>
              <a:cs typeface="Maven Pro"/>
              <a:sym typeface="Maven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txBox="1"/>
          <p:nvPr>
            <p:ph type="title"/>
          </p:nvPr>
        </p:nvSpPr>
        <p:spPr>
          <a:xfrm>
            <a:off x="311700" y="91875"/>
            <a:ext cx="8520600" cy="4776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400">
                <a:solidFill>
                  <a:srgbClr val="095924"/>
                </a:solidFill>
                <a:latin typeface="Quicksand"/>
                <a:ea typeface="Quicksand"/>
                <a:cs typeface="Quicksand"/>
                <a:sym typeface="Quicksand"/>
              </a:rPr>
              <a:t>K-2 English and Mathematics</a:t>
            </a:r>
            <a:endParaRPr sz="1400">
              <a:solidFill>
                <a:srgbClr val="095924"/>
              </a:solidFill>
              <a:latin typeface="Quicksand"/>
              <a:ea typeface="Quicksand"/>
              <a:cs typeface="Quicksand"/>
              <a:sym typeface="Quicksand"/>
            </a:endParaRPr>
          </a:p>
          <a:p>
            <a:pPr indent="0" lvl="0" marL="0" rtl="0" algn="l">
              <a:lnSpc>
                <a:spcPct val="100000"/>
              </a:lnSpc>
              <a:spcBef>
                <a:spcPts val="0"/>
              </a:spcBef>
              <a:spcAft>
                <a:spcPts val="0"/>
              </a:spcAft>
              <a:buSzPts val="2800"/>
              <a:buNone/>
            </a:pPr>
            <a:r>
              <a:t/>
            </a:r>
            <a:endParaRPr sz="1100" u="sng">
              <a:solidFill>
                <a:srgbClr val="095924"/>
              </a:solidFill>
              <a:latin typeface="Quicksand"/>
              <a:ea typeface="Quicksand"/>
              <a:cs typeface="Quicksand"/>
              <a:sym typeface="Quicksand"/>
            </a:endParaRPr>
          </a:p>
          <a:p>
            <a:pPr indent="0" lvl="0" marL="0" rtl="0" algn="l">
              <a:lnSpc>
                <a:spcPct val="100000"/>
              </a:lnSpc>
              <a:spcBef>
                <a:spcPts val="0"/>
              </a:spcBef>
              <a:spcAft>
                <a:spcPts val="0"/>
              </a:spcAft>
              <a:buSzPts val="2800"/>
              <a:buNone/>
            </a:pPr>
            <a:r>
              <a:rPr lang="en" sz="1100" u="sng">
                <a:solidFill>
                  <a:srgbClr val="095924"/>
                </a:solidFill>
                <a:latin typeface="Quicksand"/>
                <a:ea typeface="Quicksand"/>
                <a:cs typeface="Quicksand"/>
                <a:sym typeface="Quicksand"/>
              </a:rPr>
              <a:t>Please follow the link below to learn more about K-2 Curriculum Reform.</a:t>
            </a:r>
            <a:endParaRPr sz="1100">
              <a:solidFill>
                <a:srgbClr val="095924"/>
              </a:solidFill>
              <a:latin typeface="Quicksand"/>
              <a:ea typeface="Quicksand"/>
              <a:cs typeface="Quicksand"/>
              <a:sym typeface="Quicksand"/>
            </a:endParaRPr>
          </a:p>
          <a:p>
            <a:pPr indent="0" lvl="0" marL="0" rtl="0" algn="l">
              <a:lnSpc>
                <a:spcPct val="100000"/>
              </a:lnSpc>
              <a:spcBef>
                <a:spcPts val="0"/>
              </a:spcBef>
              <a:spcAft>
                <a:spcPts val="0"/>
              </a:spcAft>
              <a:buSzPts val="2800"/>
              <a:buNone/>
            </a:pPr>
            <a:r>
              <a:t/>
            </a:r>
            <a:endParaRPr sz="1100">
              <a:solidFill>
                <a:srgbClr val="095924"/>
              </a:solidFill>
              <a:latin typeface="Quicksand"/>
              <a:ea typeface="Quicksand"/>
              <a:cs typeface="Quicksand"/>
              <a:sym typeface="Quicksand"/>
            </a:endParaRPr>
          </a:p>
          <a:p>
            <a:pPr indent="0" lvl="0" marL="0" rtl="0" algn="l">
              <a:lnSpc>
                <a:spcPct val="100000"/>
              </a:lnSpc>
              <a:spcBef>
                <a:spcPts val="0"/>
              </a:spcBef>
              <a:spcAft>
                <a:spcPts val="0"/>
              </a:spcAft>
              <a:buSzPts val="2800"/>
              <a:buNone/>
            </a:pPr>
            <a:r>
              <a:rPr lang="en" sz="900" u="sng">
                <a:solidFill>
                  <a:schemeClr val="hlink"/>
                </a:solidFill>
                <a:latin typeface="Quicksand"/>
                <a:ea typeface="Quicksand"/>
                <a:cs typeface="Quicksand"/>
                <a:sym typeface="Quicksand"/>
                <a:hlinkClick r:id="rId3"/>
              </a:rPr>
              <a:t>Parents and Carers | NSW Curriculum Reform</a:t>
            </a:r>
            <a:endParaRPr sz="900">
              <a:solidFill>
                <a:srgbClr val="095924"/>
              </a:solidFill>
              <a:latin typeface="Quicksand"/>
              <a:ea typeface="Quicksand"/>
              <a:cs typeface="Quicksand"/>
              <a:sym typeface="Quicksand"/>
            </a:endParaRPr>
          </a:p>
          <a:p>
            <a:pPr indent="0" lvl="0" marL="0" rtl="0" algn="l">
              <a:lnSpc>
                <a:spcPct val="100000"/>
              </a:lnSpc>
              <a:spcBef>
                <a:spcPts val="0"/>
              </a:spcBef>
              <a:spcAft>
                <a:spcPts val="0"/>
              </a:spcAft>
              <a:buSzPts val="2800"/>
              <a:buNone/>
            </a:pPr>
            <a:r>
              <a:t/>
            </a:r>
            <a:endParaRPr sz="1200">
              <a:solidFill>
                <a:srgbClr val="095924"/>
              </a:solidFill>
              <a:latin typeface="Quicksand"/>
              <a:ea typeface="Quicksand"/>
              <a:cs typeface="Quicksand"/>
              <a:sym typeface="Quicksand"/>
            </a:endParaRPr>
          </a:p>
          <a:p>
            <a:pPr indent="0" lvl="0" marL="0" rtl="0" algn="l">
              <a:lnSpc>
                <a:spcPct val="100000"/>
              </a:lnSpc>
              <a:spcBef>
                <a:spcPts val="0"/>
              </a:spcBef>
              <a:spcAft>
                <a:spcPts val="0"/>
              </a:spcAft>
              <a:buSzPts val="2800"/>
              <a:buNone/>
            </a:pPr>
            <a:r>
              <a:rPr lang="en" sz="1300">
                <a:solidFill>
                  <a:srgbClr val="095924"/>
                </a:solidFill>
                <a:latin typeface="Quicksand"/>
                <a:ea typeface="Quicksand"/>
                <a:cs typeface="Quicksand"/>
                <a:sym typeface="Quicksand"/>
              </a:rPr>
              <a:t>English</a:t>
            </a:r>
            <a:endParaRPr b="1" sz="11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Oral language and communication			Vocabulary</a:t>
            </a:r>
            <a:endParaRPr b="1" sz="10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Phonological awareness (ES1)				Print conventions (ES1)</a:t>
            </a:r>
            <a:endParaRPr b="1" sz="10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Phonic knowledge					Reading fluency</a:t>
            </a:r>
            <a:endParaRPr b="1" sz="10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Reading comprehension				Creating written texts</a:t>
            </a:r>
            <a:endParaRPr b="1" sz="1000">
              <a:solidFill>
                <a:schemeClr val="dk2"/>
              </a:solidFill>
              <a:latin typeface="Quicksand"/>
              <a:ea typeface="Quicksand"/>
              <a:cs typeface="Quicksand"/>
              <a:sym typeface="Quicksand"/>
            </a:endParaRPr>
          </a:p>
          <a:p>
            <a:pPr indent="-292100" lvl="0" marL="457200" rtl="0" algn="l">
              <a:lnSpc>
                <a:spcPct val="100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Spelling						Handwriting</a:t>
            </a:r>
            <a:endParaRPr b="1" sz="1000">
              <a:solidFill>
                <a:schemeClr val="dk2"/>
              </a:solidFill>
              <a:latin typeface="Quicksand"/>
              <a:ea typeface="Quicksand"/>
              <a:cs typeface="Quicksand"/>
              <a:sym typeface="Quicksand"/>
            </a:endParaRPr>
          </a:p>
          <a:p>
            <a:pPr indent="0" lvl="0" marL="0" rtl="0" algn="l">
              <a:lnSpc>
                <a:spcPct val="100000"/>
              </a:lnSpc>
              <a:spcBef>
                <a:spcPts val="1600"/>
              </a:spcBef>
              <a:spcAft>
                <a:spcPts val="0"/>
              </a:spcAft>
              <a:buSzPts val="2800"/>
              <a:buNone/>
            </a:pPr>
            <a:r>
              <a:rPr lang="en" sz="1300">
                <a:solidFill>
                  <a:srgbClr val="095924"/>
                </a:solidFill>
                <a:latin typeface="Quicksand"/>
                <a:ea typeface="Quicksand"/>
                <a:cs typeface="Quicksand"/>
                <a:sym typeface="Quicksand"/>
              </a:rPr>
              <a:t>Math</a:t>
            </a:r>
            <a:r>
              <a:rPr lang="en" sz="1200">
                <a:solidFill>
                  <a:srgbClr val="095924"/>
                </a:solidFill>
                <a:latin typeface="Quicksand"/>
                <a:ea typeface="Quicksand"/>
                <a:cs typeface="Quicksand"/>
                <a:sym typeface="Quicksand"/>
              </a:rPr>
              <a:t>ematics</a:t>
            </a:r>
            <a:endParaRPr b="1" sz="12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Number and Algebra - Representing whole numbers, combining and separating numbers, forming groups</a:t>
            </a:r>
            <a:endParaRPr b="1" sz="10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Measurement and Space - geometric measure, 2D and 3D spatial structure, Non-spatial measure</a:t>
            </a:r>
            <a:endParaRPr b="1" sz="10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Statistics and probability - data and chance</a:t>
            </a:r>
            <a:endParaRPr b="1" sz="1000">
              <a:solidFill>
                <a:schemeClr val="dk2"/>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Working Mathematically - embedded throughout learning</a:t>
            </a:r>
            <a:endParaRPr b="1" sz="1000">
              <a:solidFill>
                <a:schemeClr val="dk2"/>
              </a:solidFill>
              <a:latin typeface="Quicksand"/>
              <a:ea typeface="Quicksand"/>
              <a:cs typeface="Quicksand"/>
              <a:sym typeface="Quicksand"/>
            </a:endParaRPr>
          </a:p>
          <a:p>
            <a:pPr indent="0" lvl="0" marL="0" rtl="0" algn="l">
              <a:lnSpc>
                <a:spcPct val="115000"/>
              </a:lnSpc>
              <a:spcBef>
                <a:spcPts val="0"/>
              </a:spcBef>
              <a:spcAft>
                <a:spcPts val="0"/>
              </a:spcAft>
              <a:buSzPts val="2800"/>
              <a:buNone/>
            </a:pPr>
            <a:r>
              <a:t/>
            </a:r>
            <a:endParaRPr b="1" sz="1100">
              <a:solidFill>
                <a:schemeClr val="dk2"/>
              </a:solidFill>
              <a:latin typeface="Quicksand"/>
              <a:ea typeface="Quicksand"/>
              <a:cs typeface="Quicksand"/>
              <a:sym typeface="Quicksand"/>
            </a:endParaRPr>
          </a:p>
          <a:p>
            <a:pPr indent="0" lvl="0" marL="0" rtl="0" algn="l">
              <a:lnSpc>
                <a:spcPct val="115000"/>
              </a:lnSpc>
              <a:spcBef>
                <a:spcPts val="0"/>
              </a:spcBef>
              <a:spcAft>
                <a:spcPts val="0"/>
              </a:spcAft>
              <a:buSzPts val="2800"/>
              <a:buNone/>
            </a:pPr>
            <a:r>
              <a:rPr lang="en" sz="1300">
                <a:solidFill>
                  <a:srgbClr val="095924"/>
                </a:solidFill>
                <a:latin typeface="Quicksand"/>
                <a:ea typeface="Quicksand"/>
                <a:cs typeface="Quicksand"/>
                <a:sym typeface="Quicksand"/>
              </a:rPr>
              <a:t>Science</a:t>
            </a:r>
            <a:endParaRPr sz="1300">
              <a:solidFill>
                <a:srgbClr val="095924"/>
              </a:solidFill>
              <a:latin typeface="Quicksand"/>
              <a:ea typeface="Quicksand"/>
              <a:cs typeface="Quicksand"/>
              <a:sym typeface="Quicksand"/>
            </a:endParaRPr>
          </a:p>
          <a:p>
            <a:pPr indent="-292100" lvl="0" marL="457200" rtl="0" algn="l">
              <a:lnSpc>
                <a:spcPct val="115000"/>
              </a:lnSpc>
              <a:spcBef>
                <a:spcPts val="0"/>
              </a:spcBef>
              <a:spcAft>
                <a:spcPts val="0"/>
              </a:spcAft>
              <a:buClr>
                <a:srgbClr val="FFE02E"/>
              </a:buClr>
              <a:buSzPts val="1000"/>
              <a:buFont typeface="Quicksand"/>
              <a:buChar char="●"/>
            </a:pPr>
            <a:r>
              <a:rPr b="1" lang="en" sz="1000">
                <a:solidFill>
                  <a:schemeClr val="dk2"/>
                </a:solidFill>
                <a:latin typeface="Quicksand"/>
                <a:ea typeface="Quicksand"/>
                <a:cs typeface="Quicksand"/>
                <a:sym typeface="Quicksand"/>
              </a:rPr>
              <a:t>Through studying Science and Technology students explore scientific and technological concepts and gain knowledge and understanding of the world. They develop skills in conducting scientific investigations and designing and producing solutions through learning about the Living World, Material World, Physical World, Earth and Space, and Digital Technologies. </a:t>
            </a:r>
            <a:endParaRPr b="1" sz="1000">
              <a:solidFill>
                <a:schemeClr val="dk2"/>
              </a:solidFill>
              <a:latin typeface="Quicksand"/>
              <a:ea typeface="Quicksand"/>
              <a:cs typeface="Quicksand"/>
              <a:sym typeface="Quicksand"/>
            </a:endParaRPr>
          </a:p>
        </p:txBody>
      </p:sp>
      <p:pic>
        <p:nvPicPr>
          <p:cNvPr id="96" name="Google Shape;96;p5"/>
          <p:cNvPicPr preferRelativeResize="0"/>
          <p:nvPr/>
        </p:nvPicPr>
        <p:blipFill rotWithShape="1">
          <a:blip r:embed="rId4">
            <a:alphaModFix/>
          </a:blip>
          <a:srcRect b="0" l="0" r="0" t="0"/>
          <a:stretch/>
        </p:blipFill>
        <p:spPr>
          <a:xfrm>
            <a:off x="6740650" y="211258"/>
            <a:ext cx="2091650" cy="919475"/>
          </a:xfrm>
          <a:prstGeom prst="rect">
            <a:avLst/>
          </a:prstGeom>
          <a:noFill/>
          <a:ln>
            <a:noFill/>
          </a:ln>
        </p:spPr>
      </p:pic>
      <p:pic>
        <p:nvPicPr>
          <p:cNvPr id="97" name="Google Shape;97;p5"/>
          <p:cNvPicPr preferRelativeResize="0"/>
          <p:nvPr/>
        </p:nvPicPr>
        <p:blipFill rotWithShape="1">
          <a:blip r:embed="rId5">
            <a:alphaModFix/>
          </a:blip>
          <a:srcRect b="0" l="0" r="0" t="0"/>
          <a:stretch/>
        </p:blipFill>
        <p:spPr>
          <a:xfrm>
            <a:off x="7702725" y="1457250"/>
            <a:ext cx="1031775" cy="1272049"/>
          </a:xfrm>
          <a:prstGeom prst="rect">
            <a:avLst/>
          </a:prstGeom>
          <a:noFill/>
          <a:ln>
            <a:noFill/>
          </a:ln>
        </p:spPr>
      </p:pic>
      <p:pic>
        <p:nvPicPr>
          <p:cNvPr id="98" name="Google Shape;98;p5"/>
          <p:cNvPicPr preferRelativeResize="0"/>
          <p:nvPr/>
        </p:nvPicPr>
        <p:blipFill rotWithShape="1">
          <a:blip r:embed="rId6">
            <a:alphaModFix/>
          </a:blip>
          <a:srcRect b="0" l="0" r="0" t="0"/>
          <a:stretch/>
        </p:blipFill>
        <p:spPr>
          <a:xfrm>
            <a:off x="7974851" y="4167711"/>
            <a:ext cx="1031773" cy="8994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95924"/>
                </a:solidFill>
                <a:latin typeface="Maven Pro"/>
                <a:ea typeface="Maven Pro"/>
                <a:cs typeface="Maven Pro"/>
                <a:sym typeface="Maven Pro"/>
              </a:rPr>
              <a:t>History and Geography</a:t>
            </a:r>
            <a:endParaRPr>
              <a:solidFill>
                <a:srgbClr val="095924"/>
              </a:solidFill>
              <a:latin typeface="Maven Pro"/>
              <a:ea typeface="Maven Pro"/>
              <a:cs typeface="Maven Pro"/>
              <a:sym typeface="Maven Pro"/>
            </a:endParaRPr>
          </a:p>
        </p:txBody>
      </p:sp>
      <p:sp>
        <p:nvSpPr>
          <p:cNvPr id="104" name="Google Shape;104;p6"/>
          <p:cNvSpPr txBox="1"/>
          <p:nvPr>
            <p:ph idx="1" type="body"/>
          </p:nvPr>
        </p:nvSpPr>
        <p:spPr>
          <a:xfrm>
            <a:off x="311700" y="1017725"/>
            <a:ext cx="3663600" cy="3890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E02E"/>
              </a:buClr>
              <a:buSzPts val="1400"/>
              <a:buFont typeface="Quicksand"/>
              <a:buChar char="●"/>
            </a:pPr>
            <a:r>
              <a:rPr lang="en" sz="1400" u="sng">
                <a:latin typeface="Quicksand"/>
                <a:ea typeface="Quicksand"/>
                <a:cs typeface="Quicksand"/>
                <a:sym typeface="Quicksand"/>
              </a:rPr>
              <a:t>History</a:t>
            </a:r>
            <a:endParaRPr sz="1400" u="sng">
              <a:latin typeface="Quicksand"/>
              <a:ea typeface="Quicksand"/>
              <a:cs typeface="Quicksand"/>
              <a:sym typeface="Quicksand"/>
            </a:endParaRPr>
          </a:p>
          <a:p>
            <a:pPr indent="0" lvl="0" marL="0" rtl="0" algn="l">
              <a:lnSpc>
                <a:spcPct val="115000"/>
              </a:lnSpc>
              <a:spcBef>
                <a:spcPts val="1600"/>
              </a:spcBef>
              <a:spcAft>
                <a:spcPts val="0"/>
              </a:spcAft>
              <a:buSzPts val="1800"/>
              <a:buNone/>
            </a:pPr>
            <a:r>
              <a:rPr lang="en" sz="1100">
                <a:latin typeface="Quicksand"/>
                <a:ea typeface="Quicksand"/>
                <a:cs typeface="Quicksand"/>
                <a:sym typeface="Quicksand"/>
              </a:rPr>
              <a:t>The aim of the History syllabus is to stimulate students’ interest in and enjoyment of exploring the past, to develop a critical understanding of the past and its impact on the present, to develop the critical skills of historical inquiry and to enable students to participate as active, informed and responsible citizens. </a:t>
            </a:r>
            <a:endParaRPr sz="1100">
              <a:latin typeface="Quicksand"/>
              <a:ea typeface="Quicksand"/>
              <a:cs typeface="Quicksand"/>
              <a:sym typeface="Quicksand"/>
            </a:endParaRPr>
          </a:p>
          <a:p>
            <a:pPr indent="-317500" lvl="0" marL="457200" rtl="0" algn="l">
              <a:lnSpc>
                <a:spcPct val="115000"/>
              </a:lnSpc>
              <a:spcBef>
                <a:spcPts val="1600"/>
              </a:spcBef>
              <a:spcAft>
                <a:spcPts val="0"/>
              </a:spcAft>
              <a:buClr>
                <a:srgbClr val="FFD966"/>
              </a:buClr>
              <a:buSzPts val="1400"/>
              <a:buFont typeface="Quicksand"/>
              <a:buChar char="●"/>
            </a:pPr>
            <a:r>
              <a:rPr lang="en" sz="1400" u="sng">
                <a:latin typeface="Quicksand"/>
                <a:ea typeface="Quicksand"/>
                <a:cs typeface="Quicksand"/>
                <a:sym typeface="Quicksand"/>
              </a:rPr>
              <a:t>Geography</a:t>
            </a:r>
            <a:endParaRPr sz="1400" u="sng">
              <a:latin typeface="Quicksand"/>
              <a:ea typeface="Quicksand"/>
              <a:cs typeface="Quicksand"/>
              <a:sym typeface="Quicksand"/>
            </a:endParaRPr>
          </a:p>
          <a:p>
            <a:pPr indent="0" lvl="0" marL="0" rtl="0" algn="l">
              <a:lnSpc>
                <a:spcPct val="115000"/>
              </a:lnSpc>
              <a:spcBef>
                <a:spcPts val="1600"/>
              </a:spcBef>
              <a:spcAft>
                <a:spcPts val="1600"/>
              </a:spcAft>
              <a:buSzPts val="1800"/>
              <a:buNone/>
            </a:pPr>
            <a:r>
              <a:rPr lang="en" sz="1100">
                <a:latin typeface="Quicksand"/>
                <a:ea typeface="Quicksand"/>
                <a:cs typeface="Quicksand"/>
                <a:sym typeface="Quicksand"/>
              </a:rPr>
              <a:t>The aim of Geography in Years K–10 is to stimulate students’ interest in and engagement with the world. Through geographical inquiry they develop an understanding of the interactions between people, places and environments across a range of scales in order to become informed, responsible and active citizens.</a:t>
            </a:r>
            <a:endParaRPr sz="1100">
              <a:latin typeface="Quicksand"/>
              <a:ea typeface="Quicksand"/>
              <a:cs typeface="Quicksand"/>
              <a:sym typeface="Quicksand"/>
            </a:endParaRPr>
          </a:p>
        </p:txBody>
      </p:sp>
      <p:pic>
        <p:nvPicPr>
          <p:cNvPr id="105" name="Google Shape;105;p6"/>
          <p:cNvPicPr preferRelativeResize="0"/>
          <p:nvPr/>
        </p:nvPicPr>
        <p:blipFill rotWithShape="1">
          <a:blip r:embed="rId3">
            <a:alphaModFix/>
          </a:blip>
          <a:srcRect b="0" l="0" r="0" t="0"/>
          <a:stretch/>
        </p:blipFill>
        <p:spPr>
          <a:xfrm>
            <a:off x="4087300" y="373325"/>
            <a:ext cx="4785576" cy="4341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800">
                <a:solidFill>
                  <a:srgbClr val="095924"/>
                </a:solidFill>
                <a:latin typeface="Maven Pro"/>
                <a:ea typeface="Maven Pro"/>
                <a:cs typeface="Maven Pro"/>
                <a:sym typeface="Maven Pro"/>
              </a:rPr>
              <a:t>PDHPE</a:t>
            </a:r>
            <a:endParaRPr sz="1800">
              <a:solidFill>
                <a:srgbClr val="095924"/>
              </a:solidFill>
              <a:latin typeface="Maven Pro"/>
              <a:ea typeface="Maven Pro"/>
              <a:cs typeface="Maven Pro"/>
              <a:sym typeface="Maven Pro"/>
            </a:endParaRPr>
          </a:p>
        </p:txBody>
      </p:sp>
      <p:sp>
        <p:nvSpPr>
          <p:cNvPr id="111" name="Google Shape;111;p7"/>
          <p:cNvSpPr txBox="1"/>
          <p:nvPr>
            <p:ph idx="1" type="body"/>
          </p:nvPr>
        </p:nvSpPr>
        <p:spPr>
          <a:xfrm>
            <a:off x="311700" y="841875"/>
            <a:ext cx="8520600" cy="4059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Personal Development and Health</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School and Class Expectations</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i="1" lang="en" sz="1200">
                <a:latin typeface="Quicksand"/>
                <a:ea typeface="Quicksand"/>
                <a:cs typeface="Quicksand"/>
                <a:sym typeface="Quicksand"/>
              </a:rPr>
              <a:t>Bounce Back including Anti-bullying</a:t>
            </a:r>
            <a:r>
              <a:rPr b="1" lang="en" sz="1200">
                <a:latin typeface="Quicksand"/>
                <a:ea typeface="Quicksand"/>
                <a:cs typeface="Quicksand"/>
                <a:sym typeface="Quicksand"/>
              </a:rPr>
              <a:t> and mindfulness</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Drug Education, Child Protection, Road Safety</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Physical Education and Sport</a:t>
            </a:r>
            <a:endParaRPr b="1" sz="1200">
              <a:latin typeface="Quicksand"/>
              <a:ea typeface="Quicksand"/>
              <a:cs typeface="Quicksand"/>
              <a:sym typeface="Quicksand"/>
            </a:endParaRPr>
          </a:p>
          <a:p>
            <a:pPr indent="0" lvl="0" marL="0" rtl="0" algn="l">
              <a:lnSpc>
                <a:spcPct val="100000"/>
              </a:lnSpc>
              <a:spcBef>
                <a:spcPts val="1600"/>
              </a:spcBef>
              <a:spcAft>
                <a:spcPts val="0"/>
              </a:spcAft>
              <a:buClr>
                <a:srgbClr val="000000"/>
              </a:buClr>
              <a:buSzPts val="1100"/>
              <a:buFont typeface="Arial"/>
              <a:buNone/>
            </a:pPr>
            <a:r>
              <a:rPr lang="en">
                <a:solidFill>
                  <a:srgbClr val="095924"/>
                </a:solidFill>
                <a:latin typeface="Quicksand"/>
                <a:ea typeface="Quicksand"/>
                <a:cs typeface="Quicksand"/>
                <a:sym typeface="Quicksand"/>
              </a:rPr>
              <a:t>CAPA</a:t>
            </a:r>
            <a:endParaRPr>
              <a:solidFill>
                <a:srgbClr val="095924"/>
              </a:solidFill>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Dance</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Drama</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Music</a:t>
            </a:r>
            <a:endParaRPr b="1" sz="1200">
              <a:latin typeface="Quicksand"/>
              <a:ea typeface="Quicksand"/>
              <a:cs typeface="Quicksand"/>
              <a:sym typeface="Quicksand"/>
            </a:endParaRPr>
          </a:p>
          <a:p>
            <a:pPr indent="-304800" lvl="0" marL="457200" rtl="0" algn="l">
              <a:lnSpc>
                <a:spcPct val="115000"/>
              </a:lnSpc>
              <a:spcBef>
                <a:spcPts val="0"/>
              </a:spcBef>
              <a:spcAft>
                <a:spcPts val="0"/>
              </a:spcAft>
              <a:buClr>
                <a:srgbClr val="FFE02E"/>
              </a:buClr>
              <a:buSzPts val="1200"/>
              <a:buFont typeface="Quicksand"/>
              <a:buChar char="●"/>
            </a:pPr>
            <a:r>
              <a:rPr b="1" lang="en" sz="1200">
                <a:latin typeface="Quicksand"/>
                <a:ea typeface="Quicksand"/>
                <a:cs typeface="Quicksand"/>
                <a:sym typeface="Quicksand"/>
              </a:rPr>
              <a:t>Visual Arts</a:t>
            </a:r>
            <a:endParaRPr b="1" sz="1200">
              <a:latin typeface="Quicksand"/>
              <a:ea typeface="Quicksand"/>
              <a:cs typeface="Quicksand"/>
              <a:sym typeface="Quicksand"/>
            </a:endParaRPr>
          </a:p>
          <a:p>
            <a:pPr indent="0" lvl="0" marL="0" rtl="0" algn="l">
              <a:lnSpc>
                <a:spcPct val="115000"/>
              </a:lnSpc>
              <a:spcBef>
                <a:spcPts val="1600"/>
              </a:spcBef>
              <a:spcAft>
                <a:spcPts val="0"/>
              </a:spcAft>
              <a:buSzPts val="1800"/>
              <a:buNone/>
            </a:pPr>
            <a:r>
              <a:rPr lang="en">
                <a:latin typeface="Quicksand"/>
                <a:ea typeface="Quicksand"/>
                <a:cs typeface="Quicksand"/>
                <a:sym typeface="Quicksand"/>
              </a:rPr>
              <a:t>OTHER</a:t>
            </a:r>
            <a:endParaRPr>
              <a:latin typeface="Quicksand"/>
              <a:ea typeface="Quicksand"/>
              <a:cs typeface="Quicksand"/>
              <a:sym typeface="Quicksand"/>
            </a:endParaRPr>
          </a:p>
          <a:p>
            <a:pPr indent="-317500" lvl="0" marL="457200" rtl="0" algn="l">
              <a:lnSpc>
                <a:spcPct val="115000"/>
              </a:lnSpc>
              <a:spcBef>
                <a:spcPts val="1600"/>
              </a:spcBef>
              <a:spcAft>
                <a:spcPts val="0"/>
              </a:spcAft>
              <a:buClr>
                <a:srgbClr val="FFE02E"/>
              </a:buClr>
              <a:buSzPts val="1400"/>
              <a:buFont typeface="Quicksand"/>
              <a:buChar char="●"/>
            </a:pPr>
            <a:r>
              <a:rPr b="1" lang="en" sz="1400">
                <a:latin typeface="Quicksand"/>
                <a:ea typeface="Quicksand"/>
                <a:cs typeface="Quicksand"/>
                <a:sym typeface="Quicksand"/>
              </a:rPr>
              <a:t>ICT</a:t>
            </a:r>
            <a:endParaRPr b="1" sz="1400">
              <a:latin typeface="Quicksand"/>
              <a:ea typeface="Quicksand"/>
              <a:cs typeface="Quicksand"/>
              <a:sym typeface="Quicksand"/>
            </a:endParaRPr>
          </a:p>
          <a:p>
            <a:pPr indent="-317500" lvl="0" marL="457200" rtl="0" algn="l">
              <a:lnSpc>
                <a:spcPct val="115000"/>
              </a:lnSpc>
              <a:spcBef>
                <a:spcPts val="0"/>
              </a:spcBef>
              <a:spcAft>
                <a:spcPts val="0"/>
              </a:spcAft>
              <a:buClr>
                <a:srgbClr val="FFE02E"/>
              </a:buClr>
              <a:buSzPts val="1400"/>
              <a:buFont typeface="Quicksand"/>
              <a:buChar char="●"/>
            </a:pPr>
            <a:r>
              <a:rPr b="1" lang="en" sz="1400">
                <a:latin typeface="Quicksand"/>
                <a:ea typeface="Quicksand"/>
                <a:cs typeface="Quicksand"/>
                <a:sym typeface="Quicksand"/>
              </a:rPr>
              <a:t>Library</a:t>
            </a:r>
            <a:endParaRPr b="1" sz="1400">
              <a:latin typeface="Quicksand"/>
              <a:ea typeface="Quicksand"/>
              <a:cs typeface="Quicksand"/>
              <a:sym typeface="Quicksand"/>
            </a:endParaRPr>
          </a:p>
          <a:p>
            <a:pPr indent="-317500" lvl="0" marL="457200" rtl="0" algn="l">
              <a:lnSpc>
                <a:spcPct val="115000"/>
              </a:lnSpc>
              <a:spcBef>
                <a:spcPts val="0"/>
              </a:spcBef>
              <a:spcAft>
                <a:spcPts val="0"/>
              </a:spcAft>
              <a:buClr>
                <a:srgbClr val="FFE02E"/>
              </a:buClr>
              <a:buSzPts val="1400"/>
              <a:buFont typeface="Quicksand"/>
              <a:buChar char="●"/>
            </a:pPr>
            <a:r>
              <a:rPr b="1" lang="en" sz="1400">
                <a:latin typeface="Quicksand"/>
                <a:ea typeface="Quicksand"/>
                <a:cs typeface="Quicksand"/>
                <a:sym typeface="Quicksand"/>
              </a:rPr>
              <a:t>Special Religious Education and Ethics</a:t>
            </a:r>
            <a:endParaRPr b="1" sz="1400">
              <a:latin typeface="Quicksand"/>
              <a:ea typeface="Quicksand"/>
              <a:cs typeface="Quicksand"/>
              <a:sym typeface="Quicksand"/>
            </a:endParaRPr>
          </a:p>
          <a:p>
            <a:pPr indent="0" lvl="0" marL="457200" rtl="0" algn="l">
              <a:lnSpc>
                <a:spcPct val="115000"/>
              </a:lnSpc>
              <a:spcBef>
                <a:spcPts val="1600"/>
              </a:spcBef>
              <a:spcAft>
                <a:spcPts val="1600"/>
              </a:spcAft>
              <a:buSzPts val="1800"/>
              <a:buNone/>
            </a:pPr>
            <a:r>
              <a:t/>
            </a:r>
            <a:endParaRPr b="1" sz="1400">
              <a:latin typeface="Quicksand"/>
              <a:ea typeface="Quicksand"/>
              <a:cs typeface="Quicksand"/>
              <a:sym typeface="Quicksand"/>
            </a:endParaRPr>
          </a:p>
        </p:txBody>
      </p:sp>
      <p:pic>
        <p:nvPicPr>
          <p:cNvPr id="112" name="Google Shape;112;p7"/>
          <p:cNvPicPr preferRelativeResize="0"/>
          <p:nvPr/>
        </p:nvPicPr>
        <p:blipFill rotWithShape="1">
          <a:blip r:embed="rId3">
            <a:alphaModFix/>
          </a:blip>
          <a:srcRect b="7273" l="0" r="0" t="-15674"/>
          <a:stretch/>
        </p:blipFill>
        <p:spPr>
          <a:xfrm>
            <a:off x="4762925" y="-795775"/>
            <a:ext cx="4381075" cy="54892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b88e43325f_0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800"/>
              <a:buFont typeface="Arial"/>
              <a:buNone/>
            </a:pPr>
            <a:r>
              <a:rPr lang="en">
                <a:solidFill>
                  <a:srgbClr val="095924"/>
                </a:solidFill>
                <a:latin typeface="Maven Pro"/>
                <a:ea typeface="Maven Pro"/>
                <a:cs typeface="Maven Pro"/>
                <a:sym typeface="Maven Pro"/>
              </a:rPr>
              <a:t>Exercise Your Brain</a:t>
            </a:r>
            <a:endParaRPr>
              <a:solidFill>
                <a:srgbClr val="095924"/>
              </a:solidFill>
              <a:latin typeface="Maven Pro"/>
              <a:ea typeface="Maven Pro"/>
              <a:cs typeface="Maven Pro"/>
              <a:sym typeface="Maven Pro"/>
            </a:endParaRPr>
          </a:p>
        </p:txBody>
      </p:sp>
      <p:sp>
        <p:nvSpPr>
          <p:cNvPr id="118" name="Google Shape;118;g2b88e43325f_0_0"/>
          <p:cNvSpPr txBox="1"/>
          <p:nvPr>
            <p:ph idx="1" type="body"/>
          </p:nvPr>
        </p:nvSpPr>
        <p:spPr>
          <a:xfrm>
            <a:off x="311700" y="841875"/>
            <a:ext cx="8520600" cy="4059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FFE02E"/>
              </a:buClr>
              <a:buSzPts val="1800"/>
              <a:buChar char="●"/>
            </a:pPr>
            <a:r>
              <a:rPr lang="en">
                <a:latin typeface="Quicksand"/>
                <a:ea typeface="Quicksand"/>
                <a:cs typeface="Quicksand"/>
                <a:sym typeface="Quicksand"/>
              </a:rPr>
              <a:t>Revision of what is covered in class</a:t>
            </a:r>
            <a:endParaRPr>
              <a:latin typeface="Quicksand"/>
              <a:ea typeface="Quicksand"/>
              <a:cs typeface="Quicksand"/>
              <a:sym typeface="Quicksand"/>
            </a:endParaRPr>
          </a:p>
          <a:p>
            <a:pPr indent="-342900" lvl="0" marL="457200" rtl="0" algn="l">
              <a:lnSpc>
                <a:spcPct val="100000"/>
              </a:lnSpc>
              <a:spcBef>
                <a:spcPts val="0"/>
              </a:spcBef>
              <a:spcAft>
                <a:spcPts val="0"/>
              </a:spcAft>
              <a:buClr>
                <a:srgbClr val="FFE02E"/>
              </a:buClr>
              <a:buSzPts val="1800"/>
              <a:buChar char="●"/>
            </a:pPr>
            <a:r>
              <a:rPr lang="en">
                <a:latin typeface="Quicksand"/>
                <a:ea typeface="Quicksand"/>
                <a:cs typeface="Quicksand"/>
                <a:sym typeface="Quicksand"/>
              </a:rPr>
              <a:t>Distributed on Mondays in home reading folders</a:t>
            </a:r>
            <a:endParaRPr>
              <a:latin typeface="Quicksand"/>
              <a:ea typeface="Quicksand"/>
              <a:cs typeface="Quicksand"/>
              <a:sym typeface="Quicksand"/>
            </a:endParaRPr>
          </a:p>
          <a:p>
            <a:pPr indent="-342900" lvl="0" marL="457200" rtl="0" algn="l">
              <a:lnSpc>
                <a:spcPct val="100000"/>
              </a:lnSpc>
              <a:spcBef>
                <a:spcPts val="0"/>
              </a:spcBef>
              <a:spcAft>
                <a:spcPts val="0"/>
              </a:spcAft>
              <a:buClr>
                <a:srgbClr val="FFE02E"/>
              </a:buClr>
              <a:buSzPts val="1800"/>
              <a:buChar char="●"/>
            </a:pPr>
            <a:r>
              <a:rPr lang="en">
                <a:latin typeface="Quicksand"/>
                <a:ea typeface="Quicksand"/>
                <a:cs typeface="Quicksand"/>
                <a:sym typeface="Quicksand"/>
              </a:rPr>
              <a:t>Home reading to commence in term 2 when students have been exposed to a greater number of phonemes </a:t>
            </a:r>
            <a:endParaRPr>
              <a:latin typeface="Quicksand"/>
              <a:ea typeface="Quicksand"/>
              <a:cs typeface="Quicksand"/>
              <a:sym typeface="Quicksand"/>
            </a:endParaRPr>
          </a:p>
          <a:p>
            <a:pPr indent="-342900" lvl="0" marL="457200" rtl="0" algn="l">
              <a:lnSpc>
                <a:spcPct val="100000"/>
              </a:lnSpc>
              <a:spcBef>
                <a:spcPts val="0"/>
              </a:spcBef>
              <a:spcAft>
                <a:spcPts val="0"/>
              </a:spcAft>
              <a:buClr>
                <a:srgbClr val="FFE02E"/>
              </a:buClr>
              <a:buSzPts val="1800"/>
              <a:buChar char="●"/>
            </a:pPr>
            <a:r>
              <a:rPr lang="en">
                <a:latin typeface="Quicksand"/>
                <a:ea typeface="Quicksand"/>
                <a:cs typeface="Quicksand"/>
                <a:sym typeface="Quicksand"/>
              </a:rPr>
              <a:t>Decodable texts are specifically written for beginning readers as they are developing their blending and segmenting skills and their knowledge of the alphabetic code. Decodable texts contain a very large percentage of words that incorporate the letter-sound relationships that students have been taught.</a:t>
            </a:r>
            <a:endParaRPr>
              <a:latin typeface="Quicksand"/>
              <a:ea typeface="Quicksand"/>
              <a:cs typeface="Quicksand"/>
              <a:sym typeface="Quicksand"/>
            </a:endParaRPr>
          </a:p>
          <a:p>
            <a:pPr indent="-342900" lvl="0" marL="457200" rtl="0" algn="l">
              <a:lnSpc>
                <a:spcPct val="100000"/>
              </a:lnSpc>
              <a:spcBef>
                <a:spcPts val="0"/>
              </a:spcBef>
              <a:spcAft>
                <a:spcPts val="0"/>
              </a:spcAft>
              <a:buClr>
                <a:srgbClr val="FFE02E"/>
              </a:buClr>
              <a:buSzPts val="1800"/>
              <a:buFont typeface="Quicksand"/>
              <a:buChar char="●"/>
            </a:pPr>
            <a:r>
              <a:rPr lang="en">
                <a:latin typeface="Quicksand"/>
                <a:ea typeface="Quicksand"/>
                <a:cs typeface="Quicksand"/>
                <a:sym typeface="Quicksand"/>
              </a:rPr>
              <a:t>Mathletics to begin in term 2 - more information will be provided closer to the time.</a:t>
            </a:r>
            <a:endParaRPr>
              <a:latin typeface="Quicksand"/>
              <a:ea typeface="Quicksand"/>
              <a:cs typeface="Quicksand"/>
              <a:sym typeface="Quicksand"/>
            </a:endParaRPr>
          </a:p>
        </p:txBody>
      </p:sp>
      <p:pic>
        <p:nvPicPr>
          <p:cNvPr id="119" name="Google Shape;119;g2b88e43325f_0_0"/>
          <p:cNvPicPr preferRelativeResize="0"/>
          <p:nvPr/>
        </p:nvPicPr>
        <p:blipFill rotWithShape="1">
          <a:blip r:embed="rId3">
            <a:alphaModFix/>
          </a:blip>
          <a:srcRect b="57125" l="70317" r="23345" t="32520"/>
          <a:stretch/>
        </p:blipFill>
        <p:spPr>
          <a:xfrm>
            <a:off x="7102200" y="214425"/>
            <a:ext cx="979027" cy="899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8"/>
          <p:cNvPicPr preferRelativeResize="0"/>
          <p:nvPr/>
        </p:nvPicPr>
        <p:blipFill rotWithShape="1">
          <a:blip r:embed="rId3">
            <a:alphaModFix/>
          </a:blip>
          <a:srcRect b="0" l="0" r="0" t="0"/>
          <a:stretch/>
        </p:blipFill>
        <p:spPr>
          <a:xfrm rot="-5400000">
            <a:off x="-311875" y="311874"/>
            <a:ext cx="5143499" cy="4519748"/>
          </a:xfrm>
          <a:prstGeom prst="rect">
            <a:avLst/>
          </a:prstGeom>
          <a:noFill/>
          <a:ln>
            <a:noFill/>
          </a:ln>
        </p:spPr>
      </p:pic>
      <p:sp>
        <p:nvSpPr>
          <p:cNvPr id="125" name="Google Shape;125;p8"/>
          <p:cNvSpPr txBox="1"/>
          <p:nvPr>
            <p:ph type="title"/>
          </p:nvPr>
        </p:nvSpPr>
        <p:spPr>
          <a:xfrm>
            <a:off x="4519749" y="1558667"/>
            <a:ext cx="4582517"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6000">
                <a:solidFill>
                  <a:srgbClr val="92D050"/>
                </a:solidFill>
                <a:latin typeface="Maven Pro"/>
                <a:ea typeface="Maven Pro"/>
                <a:cs typeface="Maven Pro"/>
                <a:sym typeface="Maven Pro"/>
              </a:rPr>
              <a:t>General </a:t>
            </a:r>
            <a:br>
              <a:rPr b="1" lang="en" sz="6000">
                <a:solidFill>
                  <a:srgbClr val="92D050"/>
                </a:solidFill>
                <a:latin typeface="Maven Pro"/>
                <a:ea typeface="Maven Pro"/>
                <a:cs typeface="Maven Pro"/>
                <a:sym typeface="Maven Pro"/>
              </a:rPr>
            </a:br>
            <a:r>
              <a:rPr b="1" lang="en" sz="6000">
                <a:solidFill>
                  <a:srgbClr val="92D050"/>
                </a:solidFill>
                <a:latin typeface="Maven Pro"/>
                <a:ea typeface="Maven Pro"/>
                <a:cs typeface="Maven Pro"/>
                <a:sym typeface="Maven Pro"/>
              </a:rPr>
              <a:t>Information</a:t>
            </a:r>
            <a:endParaRPr b="1" sz="6000">
              <a:solidFill>
                <a:srgbClr val="92D050"/>
              </a:solidFill>
              <a:latin typeface="Maven Pro"/>
              <a:ea typeface="Maven Pro"/>
              <a:cs typeface="Maven Pro"/>
              <a:sym typeface="Maven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